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2"/>
  </p:notesMasterIdLst>
  <p:sldIdLst>
    <p:sldId id="256" r:id="rId2"/>
    <p:sldId id="302" r:id="rId3"/>
    <p:sldId id="278" r:id="rId4"/>
    <p:sldId id="276" r:id="rId5"/>
    <p:sldId id="275" r:id="rId6"/>
    <p:sldId id="303" r:id="rId7"/>
    <p:sldId id="293" r:id="rId8"/>
    <p:sldId id="279" r:id="rId9"/>
    <p:sldId id="280" r:id="rId10"/>
    <p:sldId id="297" r:id="rId11"/>
    <p:sldId id="281" r:id="rId12"/>
    <p:sldId id="282" r:id="rId13"/>
    <p:sldId id="304" r:id="rId14"/>
    <p:sldId id="283" r:id="rId15"/>
    <p:sldId id="305" r:id="rId16"/>
    <p:sldId id="306" r:id="rId17"/>
    <p:sldId id="307" r:id="rId18"/>
    <p:sldId id="308" r:id="rId19"/>
    <p:sldId id="309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45" r:id="rId32"/>
    <p:sldId id="347" r:id="rId33"/>
    <p:sldId id="348" r:id="rId34"/>
    <p:sldId id="349" r:id="rId35"/>
    <p:sldId id="322" r:id="rId36"/>
    <p:sldId id="351" r:id="rId37"/>
    <p:sldId id="350" r:id="rId38"/>
    <p:sldId id="324" r:id="rId39"/>
    <p:sldId id="325" r:id="rId40"/>
    <p:sldId id="326" r:id="rId41"/>
    <p:sldId id="290" r:id="rId42"/>
    <p:sldId id="291" r:id="rId43"/>
    <p:sldId id="344" r:id="rId44"/>
    <p:sldId id="323" r:id="rId45"/>
    <p:sldId id="327" r:id="rId46"/>
    <p:sldId id="328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274" r:id="rId6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65" autoAdjust="0"/>
    <p:restoredTop sz="89143" autoAdjust="0"/>
  </p:normalViewPr>
  <p:slideViewPr>
    <p:cSldViewPr>
      <p:cViewPr>
        <p:scale>
          <a:sx n="87" d="100"/>
          <a:sy n="87" d="100"/>
        </p:scale>
        <p:origin x="-11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CD8249-CB61-4664-8DE8-EFFC355F828B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B624C9-3941-4BC5-961D-F4A25776831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06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2750-B11D-41B3-9E7C-9906CFEF0E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3566772c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3566772c4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3566772c4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3566772c4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3566772c4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3566772c4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3566772c4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3566772c4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3566772c4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3566772c4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3566772c4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3566772c4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3566772c4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3566772c4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3566772c4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3566772c4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3566772c4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3566772c4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9d0d340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9d0d340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4bf1844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4bf1844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566772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566772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566772c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566772c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3566772c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3566772c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3566772c4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3566772c4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3566772c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3566772c4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3566772c4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3566772c4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3566772c4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3566772c4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22/06/1441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authors/author-resources/research-elements-journal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jl.clarivat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jl.clarivat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jl.clarivat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incites.clarivat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stir.ac.uk/c.php?g=530418&amp;p=362867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_i(2)" TargetMode="External"/><Relationship Id="rId2" Type="http://schemas.openxmlformats.org/officeDocument/2006/relationships/hyperlink" Target="http://encyclopedia.thefreedictionary.com/Jorge+E.+Hirs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scopus.com/Content/h_autsrch_intro.htm" TargetMode="External"/><Relationship Id="rId2" Type="http://schemas.openxmlformats.org/officeDocument/2006/relationships/hyperlink" Target="http://wokinfo.com/researcher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cid.org/content/initiativ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researcherid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jane.biosemantics.org/index.php" TargetMode="External"/><Relationship Id="rId2" Type="http://schemas.openxmlformats.org/officeDocument/2006/relationships/hyperlink" Target="http://jane.biosemantics.org/suggestion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jl.clarivate.com/home" TargetMode="External"/><Relationship Id="rId5" Type="http://schemas.openxmlformats.org/officeDocument/2006/relationships/hyperlink" Target="https://www.edanzediting.com/journal-selector" TargetMode="External"/><Relationship Id="rId4" Type="http://schemas.openxmlformats.org/officeDocument/2006/relationships/hyperlink" Target="http://journalsuggester.springer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ws/predatory-publishers-are-corrupting-open-access-1.1138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osiglobal.org/2019/03/19/osi-brief-deceptive-publishin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heguardian.com/australia-news/2014/nov/25/journal-accepts-paper-requesting-removal-from-mailing-list" TargetMode="External"/><Relationship Id="rId5" Type="http://schemas.openxmlformats.org/officeDocument/2006/relationships/hyperlink" Target="http://www.ijact.org/" TargetMode="Externa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cholarlyoa.com/publishers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j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asp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ethics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OAindicators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hyperlink" Target="https://predatoryjournals.com/" TargetMode="External"/><Relationship Id="rId4" Type="http://schemas.openxmlformats.org/officeDocument/2006/relationships/hyperlink" Target="https://thinkchecksubmit.org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works.cuny.edu/ny_pubs/141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isindexing.com/isi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cademicworks.cuny.edu/ny_pubs/141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works.cuny.edu/ny_pubs/141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attend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Publishing Research Papers: Tips, Tricks &amp; Caveats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Prof. Hend S. Al-Khalifa</a:t>
            </a:r>
          </a:p>
          <a:p>
            <a:pPr rtl="0"/>
            <a:r>
              <a:rPr lang="en-US" dirty="0" smtClean="0"/>
              <a:t>King Saud University, Saudi Arabia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8525" y="0"/>
            <a:ext cx="3075475" cy="124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19672" y="6309320"/>
            <a:ext cx="585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Contents were derived </a:t>
            </a:r>
            <a:r>
              <a:rPr lang="en-US" altLang="en-US" i="1" dirty="0"/>
              <a:t>from many </a:t>
            </a:r>
            <a:r>
              <a:rPr lang="en-US" altLang="en-US" i="1" dirty="0" smtClean="0"/>
              <a:t>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rtl="0"/>
            <a:r>
              <a:rPr lang="en-US" b="1" dirty="0" smtClean="0"/>
              <a:t>New Types of Publication</a:t>
            </a:r>
            <a:endParaRPr lang="ar-S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624735" cy="52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75656" y="6550223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400" dirty="0" smtClean="0">
                <a:hlinkClick r:id="rId3"/>
              </a:rPr>
              <a:t>https://www.elsevier.com/authors/author-resources/research-elements-journals</a:t>
            </a:r>
            <a:r>
              <a:rPr lang="en-GB" sz="1400" dirty="0" smtClean="0"/>
              <a:t> </a:t>
            </a:r>
            <a:endParaRPr lang="ar-SA" sz="1400" dirty="0"/>
          </a:p>
        </p:txBody>
      </p:sp>
      <p:sp>
        <p:nvSpPr>
          <p:cNvPr id="9" name="Line Callout 2 (No Border) 8"/>
          <p:cNvSpPr/>
          <p:nvPr/>
        </p:nvSpPr>
        <p:spPr>
          <a:xfrm>
            <a:off x="7452320" y="1196752"/>
            <a:ext cx="1368152" cy="864096"/>
          </a:xfrm>
          <a:prstGeom prst="callout2">
            <a:avLst>
              <a:gd name="adj1" fmla="val 30751"/>
              <a:gd name="adj2" fmla="val -2132"/>
              <a:gd name="adj3" fmla="val 32933"/>
              <a:gd name="adj4" fmla="val -60764"/>
              <a:gd name="adj5" fmla="val 167047"/>
              <a:gd name="adj6" fmla="val -1259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Lab Resources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Methods Articles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Protocols</a:t>
            </a:r>
          </a:p>
        </p:txBody>
      </p:sp>
      <p:sp>
        <p:nvSpPr>
          <p:cNvPr id="10" name="Line Callout 2 (No Border) 9"/>
          <p:cNvSpPr/>
          <p:nvPr/>
        </p:nvSpPr>
        <p:spPr>
          <a:xfrm>
            <a:off x="7524328" y="4437112"/>
            <a:ext cx="1368152" cy="864096"/>
          </a:xfrm>
          <a:prstGeom prst="callout2">
            <a:avLst>
              <a:gd name="adj1" fmla="val 30751"/>
              <a:gd name="adj2" fmla="val -2132"/>
              <a:gd name="adj3" fmla="val 32933"/>
              <a:gd name="adj4" fmla="val -60764"/>
              <a:gd name="adj5" fmla="val -28232"/>
              <a:gd name="adj6" fmla="val -1396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Software Articles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Hardware Articles</a:t>
            </a:r>
          </a:p>
        </p:txBody>
      </p:sp>
      <p:sp>
        <p:nvSpPr>
          <p:cNvPr id="11" name="Line Callout 2 (No Border) 10"/>
          <p:cNvSpPr/>
          <p:nvPr/>
        </p:nvSpPr>
        <p:spPr>
          <a:xfrm flipH="1">
            <a:off x="251520" y="4005064"/>
            <a:ext cx="1368152" cy="864096"/>
          </a:xfrm>
          <a:prstGeom prst="callout2">
            <a:avLst>
              <a:gd name="adj1" fmla="val 30751"/>
              <a:gd name="adj2" fmla="val -2132"/>
              <a:gd name="adj3" fmla="val 41661"/>
              <a:gd name="adj4" fmla="val -44917"/>
              <a:gd name="adj5" fmla="val 11042"/>
              <a:gd name="adj6" fmla="val -962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Video Articles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Data Articles</a:t>
            </a:r>
          </a:p>
        </p:txBody>
      </p:sp>
      <p:sp>
        <p:nvSpPr>
          <p:cNvPr id="12" name="Line Callout 2 (No Border) 11"/>
          <p:cNvSpPr/>
          <p:nvPr/>
        </p:nvSpPr>
        <p:spPr>
          <a:xfrm flipH="1">
            <a:off x="395536" y="1340768"/>
            <a:ext cx="1368152" cy="864096"/>
          </a:xfrm>
          <a:prstGeom prst="callout2">
            <a:avLst>
              <a:gd name="adj1" fmla="val 30751"/>
              <a:gd name="adj2" fmla="val -2132"/>
              <a:gd name="adj3" fmla="val 31843"/>
              <a:gd name="adj4" fmla="val -55941"/>
              <a:gd name="adj5" fmla="val 98318"/>
              <a:gd name="adj6" fmla="val -134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Replications Studies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Negative Results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4653136"/>
            <a:ext cx="6686550" cy="1850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Understanding of journal indexing services</a:t>
            </a:r>
            <a:endParaRPr lang="en-US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0" y="1"/>
            <a:ext cx="9144000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Journal indexing services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435293" cy="41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ISI?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ISI stands for Institute </a:t>
            </a:r>
            <a:r>
              <a:rPr lang="en-US" dirty="0"/>
              <a:t>for Scientific Information (</a:t>
            </a:r>
            <a:r>
              <a:rPr lang="en-US" dirty="0" err="1" smtClean="0"/>
              <a:t>lSI</a:t>
            </a:r>
            <a:r>
              <a:rPr lang="en-US" dirty="0" smtClean="0"/>
              <a:t>)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It was founded by Dr. Eugene Garfield in </a:t>
            </a:r>
            <a:r>
              <a:rPr lang="en-US" dirty="0"/>
              <a:t>1960</a:t>
            </a:r>
            <a:r>
              <a:rPr lang="en-US" dirty="0" smtClean="0"/>
              <a:t>. It was part of </a:t>
            </a:r>
            <a:r>
              <a:rPr lang="en-US" dirty="0"/>
              <a:t>Thomson Reuters </a:t>
            </a:r>
            <a:r>
              <a:rPr lang="en-US" dirty="0" smtClean="0"/>
              <a:t>company, Philadelphia, USA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 </a:t>
            </a:r>
            <a:r>
              <a:rPr lang="en-US" dirty="0" smtClean="0"/>
              <a:t>Now it is owned by</a:t>
            </a:r>
            <a:r>
              <a:rPr lang="en-US" dirty="0"/>
              <a:t> </a:t>
            </a:r>
            <a:r>
              <a:rPr lang="en-US" i="1" dirty="0" err="1"/>
              <a:t>Clarivate</a:t>
            </a:r>
            <a:r>
              <a:rPr lang="en-US" i="1" dirty="0"/>
              <a:t> </a:t>
            </a:r>
            <a:r>
              <a:rPr lang="en-US" i="1" dirty="0" smtClean="0"/>
              <a:t>Analytics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://mjl.clarivate.com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ISI covers thousands of academic journals which are available via ISI’s </a:t>
            </a:r>
            <a:r>
              <a:rPr lang="en-US" dirty="0"/>
              <a:t>Web of Knowledge (</a:t>
            </a:r>
            <a:r>
              <a:rPr lang="en-US" dirty="0" smtClean="0"/>
              <a:t>part of </a:t>
            </a:r>
            <a:r>
              <a:rPr lang="en-US" dirty="0"/>
              <a:t>web of Science) database </a:t>
            </a:r>
            <a:r>
              <a:rPr lang="en-US" dirty="0" smtClean="0"/>
              <a:t>service.</a:t>
            </a:r>
          </a:p>
          <a:p>
            <a:pPr algn="l" rtl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4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 Three ISI-Indexing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150000"/>
              </a:lnSpc>
            </a:pPr>
            <a:r>
              <a:rPr lang="en-US" sz="2800" dirty="0"/>
              <a:t>Science Citation Index (</a:t>
            </a:r>
            <a:r>
              <a:rPr lang="en-US" sz="2800" b="1" dirty="0"/>
              <a:t>SCI</a:t>
            </a:r>
            <a:r>
              <a:rPr lang="en-US" sz="2800" dirty="0"/>
              <a:t>) or Science Citation Index Expanded (</a:t>
            </a:r>
            <a:r>
              <a:rPr lang="en-US" sz="2800" b="1" dirty="0"/>
              <a:t>SCIE</a:t>
            </a:r>
            <a:r>
              <a:rPr lang="en-US" sz="2800" dirty="0" smtClean="0"/>
              <a:t>)</a:t>
            </a:r>
            <a:endParaRPr lang="en-US" sz="2800" dirty="0"/>
          </a:p>
          <a:p>
            <a:pPr lvl="1" algn="l" rtl="0">
              <a:lnSpc>
                <a:spcPct val="150000"/>
              </a:lnSpc>
            </a:pPr>
            <a:r>
              <a:rPr lang="en-US" sz="2800" dirty="0"/>
              <a:t>Social Sciences Citation Index (</a:t>
            </a:r>
            <a:r>
              <a:rPr lang="en-US" sz="2800" b="1" dirty="0" smtClean="0"/>
              <a:t>SSCI</a:t>
            </a:r>
            <a:r>
              <a:rPr lang="en-US" sz="2800" dirty="0" smtClean="0"/>
              <a:t>) </a:t>
            </a:r>
          </a:p>
          <a:p>
            <a:pPr lvl="1" algn="l" rtl="0">
              <a:lnSpc>
                <a:spcPct val="150000"/>
              </a:lnSpc>
            </a:pPr>
            <a:r>
              <a:rPr lang="en-US" sz="2800" dirty="0" smtClean="0"/>
              <a:t>Arts and Humanities Citation Index (</a:t>
            </a:r>
            <a:r>
              <a:rPr lang="en-US" sz="2800" b="1" dirty="0" smtClean="0"/>
              <a:t>AHCI</a:t>
            </a:r>
            <a:r>
              <a:rPr lang="en-US" sz="2800" dirty="0" smtClean="0"/>
              <a:t>)</a:t>
            </a:r>
          </a:p>
          <a:p>
            <a:pPr lvl="1" algn="l" rtl="0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 new indexing service launched in 2015 named as Emerging Sources Citation Index (ESCI)</a:t>
            </a:r>
            <a:endParaRPr lang="en-US" sz="2800" cap="all" dirty="0">
              <a:solidFill>
                <a:srgbClr val="FF0000"/>
              </a:solidFill>
            </a:endParaRPr>
          </a:p>
          <a:p>
            <a:pPr lvl="1" algn="l" rtl="0">
              <a:lnSpc>
                <a:spcPct val="150000"/>
              </a:lnSpc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find an ISI-Indexed journal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There is an ISI Master List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mjl.clarivate.com/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Submit Journal Name or </a:t>
            </a:r>
            <a:r>
              <a:rPr lang="en-US" dirty="0" smtClean="0">
                <a:solidFill>
                  <a:srgbClr val="FF0000"/>
                </a:solidFill>
              </a:rPr>
              <a:t>Print</a:t>
            </a:r>
            <a:r>
              <a:rPr lang="en-US" dirty="0" smtClean="0"/>
              <a:t> ISSN number (most of the time) of </a:t>
            </a:r>
            <a:r>
              <a:rPr lang="en-US" dirty="0"/>
              <a:t>any journal to check its in the ISI database or not</a:t>
            </a:r>
          </a:p>
          <a:p>
            <a:pPr algn="l" rtl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312457" cy="4851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4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Check ISI journal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851890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15816" y="6237312"/>
            <a:ext cx="251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http://mjl.clarivate.com/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4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14" y="1196752"/>
            <a:ext cx="8791266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JCR (Journal Citation Reports)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i="1" dirty="0"/>
              <a:t>JCR is an annual publication by </a:t>
            </a:r>
            <a:r>
              <a:rPr lang="en-US" i="1" dirty="0" err="1"/>
              <a:t>Clarivate</a:t>
            </a:r>
            <a:r>
              <a:rPr lang="en-US" i="1" dirty="0"/>
              <a:t> Analytics (previously Thomson Reuters</a:t>
            </a:r>
            <a:r>
              <a:rPr lang="en-US" i="1" dirty="0" smtClean="0"/>
              <a:t>) </a:t>
            </a:r>
          </a:p>
          <a:p>
            <a:pPr algn="just" rtl="0">
              <a:lnSpc>
                <a:spcPct val="150000"/>
              </a:lnSpc>
            </a:pPr>
            <a:r>
              <a:rPr lang="en-US" dirty="0" smtClean="0"/>
              <a:t>JCR lists </a:t>
            </a:r>
            <a:r>
              <a:rPr lang="en-US" dirty="0"/>
              <a:t>an </a:t>
            </a:r>
            <a:r>
              <a:rPr lang="en-US" u="sng" dirty="0" smtClean="0"/>
              <a:t>impact factor </a:t>
            </a:r>
            <a:r>
              <a:rPr lang="en-US" dirty="0"/>
              <a:t>for each of the journals that it </a:t>
            </a:r>
            <a:r>
              <a:rPr lang="en-US" dirty="0" smtClean="0"/>
              <a:t>tracks</a:t>
            </a:r>
          </a:p>
          <a:p>
            <a:pPr algn="just" rtl="0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impact factor is </a:t>
            </a:r>
            <a:r>
              <a:rPr lang="en-US" dirty="0" smtClean="0"/>
              <a:t>a </a:t>
            </a:r>
            <a:r>
              <a:rPr lang="en-US" dirty="0"/>
              <a:t>measure of the frequency with which </a:t>
            </a:r>
            <a:r>
              <a:rPr lang="en-US" dirty="0" smtClean="0"/>
              <a:t>the "</a:t>
            </a:r>
            <a:r>
              <a:rPr lang="en-US" u="sng" dirty="0" smtClean="0"/>
              <a:t>average </a:t>
            </a:r>
            <a:r>
              <a:rPr lang="en-US" u="sng" dirty="0"/>
              <a:t>article</a:t>
            </a:r>
            <a:r>
              <a:rPr lang="en-US" dirty="0"/>
              <a:t>" in a journal has been </a:t>
            </a:r>
            <a:r>
              <a:rPr lang="en-US" b="1" dirty="0"/>
              <a:t>cited</a:t>
            </a:r>
            <a:r>
              <a:rPr lang="en-US" dirty="0"/>
              <a:t> in a particular </a:t>
            </a:r>
            <a:r>
              <a:rPr lang="en-US" dirty="0" smtClean="0"/>
              <a:t>year or period in other ISI-ranked journals </a:t>
            </a:r>
          </a:p>
          <a:p>
            <a:pPr algn="just" rtl="0">
              <a:lnSpc>
                <a:spcPct val="150000"/>
              </a:lnSpc>
            </a:pPr>
            <a:r>
              <a:rPr lang="en-US" dirty="0" smtClean="0"/>
              <a:t>The Impact Factor is published </a:t>
            </a:r>
            <a:r>
              <a:rPr lang="en-US" dirty="0" smtClean="0">
                <a:solidFill>
                  <a:srgbClr val="FF0000"/>
                </a:solidFill>
              </a:rPr>
              <a:t>every June </a:t>
            </a:r>
            <a:r>
              <a:rPr lang="en-US" dirty="0" smtClean="0"/>
              <a:t>and corresponds to the previous year’s data.</a:t>
            </a:r>
          </a:p>
          <a:p>
            <a:pPr marL="400050" lvl="1" indent="0" algn="just" rtl="0">
              <a:lnSpc>
                <a:spcPct val="150000"/>
              </a:lnSpc>
              <a:buNone/>
            </a:pPr>
            <a:r>
              <a:rPr lang="en-US" dirty="0" smtClean="0">
                <a:hlinkClick r:id="rId2"/>
              </a:rPr>
              <a:t>http://help.incites.clarivate.com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4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76" y="1700213"/>
            <a:ext cx="565813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check JCR Impact factor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64048"/>
            <a:ext cx="8229600" cy="3398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3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check JCR Impact </a:t>
            </a:r>
            <a:r>
              <a:rPr lang="en-US" b="1" dirty="0" smtClean="0"/>
              <a:t>factor..</a:t>
            </a:r>
            <a:endParaRPr lang="en-US" b="1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752" y="1600200"/>
            <a:ext cx="7580495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827584" y="5373216"/>
            <a:ext cx="129614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64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to check </a:t>
            </a:r>
            <a:r>
              <a:rPr lang="en-US" b="1" dirty="0" smtClean="0"/>
              <a:t>Quartile in JCR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29600" cy="378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627784" y="4149080"/>
            <a:ext cx="64807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55576" y="5934670"/>
            <a:ext cx="73985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Quartile</a:t>
            </a:r>
            <a:r>
              <a:rPr lang="en-US" dirty="0" smtClean="0"/>
              <a:t> indicates where the journal rank lies within the subject category.  The lower the quartile number, the better. For example, a journal in Q1 means it is within the top 25% of journals in that subject Category.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ISI-proceedings for Conference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i="1" dirty="0" err="1"/>
              <a:t>lSI</a:t>
            </a:r>
            <a:r>
              <a:rPr lang="en-US" i="1" dirty="0"/>
              <a:t> Proceedings </a:t>
            </a:r>
            <a:r>
              <a:rPr lang="en-US" dirty="0"/>
              <a:t>is an index to the published literature of the most significant conferences, symposia, seminars, colloquia, workshops, and conventions in a wide range of </a:t>
            </a:r>
            <a:r>
              <a:rPr lang="en-US" dirty="0" smtClean="0"/>
              <a:t>disciplines.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enables </a:t>
            </a:r>
            <a:r>
              <a:rPr lang="en-US" dirty="0" smtClean="0"/>
              <a:t>to </a:t>
            </a:r>
            <a:r>
              <a:rPr lang="en-US" dirty="0"/>
              <a:t>track emerging ideas and new research in </a:t>
            </a:r>
            <a:r>
              <a:rPr lang="en-US" dirty="0" smtClean="0"/>
              <a:t>specific area.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It is known </a:t>
            </a:r>
            <a:r>
              <a:rPr lang="en-US" dirty="0"/>
              <a:t>as </a:t>
            </a:r>
            <a:r>
              <a:rPr lang="en-US" b="1" i="1" dirty="0"/>
              <a:t>Conference Proceedings Citation Index- Science (CPCI-S</a:t>
            </a:r>
            <a:r>
              <a:rPr lang="en-US" b="1" i="1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6350169"/>
            <a:ext cx="59584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hlinkClick r:id="rId2"/>
              </a:rPr>
              <a:t>http://libguides.stir.ac.uk/c.php?g=530418&amp;p=3628671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Google Scholar Indexing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44824"/>
            <a:ext cx="5400600" cy="3980329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/>
              <a:t>H-index</a:t>
            </a:r>
          </a:p>
          <a:p>
            <a:pPr lvl="1" algn="just" rtl="0">
              <a:lnSpc>
                <a:spcPct val="150000"/>
              </a:lnSpc>
            </a:pPr>
            <a:r>
              <a:rPr lang="en-US" sz="2000" dirty="0" smtClean="0"/>
              <a:t>The index was suggested in 2005 by </a:t>
            </a:r>
            <a:r>
              <a:rPr lang="en-US" sz="2000" dirty="0" smtClean="0">
                <a:hlinkClick r:id="rId2"/>
                <a:hlinkMouseOver r:id="rId3" action="ppaction://hlinkfile"/>
              </a:rPr>
              <a:t>Jorge E. Hirsch</a:t>
            </a:r>
            <a:endParaRPr lang="en-US" sz="2000" dirty="0" smtClean="0"/>
          </a:p>
          <a:p>
            <a:pPr lvl="1" algn="just" rtl="0">
              <a:lnSpc>
                <a:spcPct val="150000"/>
              </a:lnSpc>
            </a:pPr>
            <a:r>
              <a:rPr lang="en-US" sz="2000" dirty="0" smtClean="0"/>
              <a:t>The H-index </a:t>
            </a:r>
            <a:r>
              <a:rPr lang="en-US" sz="2000" dirty="0"/>
              <a:t>quantifies both the scientific productivity and the scientific impact of a </a:t>
            </a:r>
            <a:r>
              <a:rPr lang="en-US" sz="2000" dirty="0" smtClean="0"/>
              <a:t>scientist</a:t>
            </a:r>
          </a:p>
          <a:p>
            <a:pPr lvl="1" algn="just" rtl="0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index is based on the set of the scientist's most quoted papers and the number of citations that they have received in other people's </a:t>
            </a:r>
            <a:r>
              <a:rPr lang="en-US" sz="2000" dirty="0" smtClean="0"/>
              <a:t>publications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48880"/>
            <a:ext cx="2463874" cy="2799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Scopus Indexing Service</a:t>
            </a:r>
            <a:endParaRPr 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74722"/>
            <a:ext cx="8229600" cy="3376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4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DOAJ (Directory of Open Access Journal)</a:t>
            </a:r>
            <a:endParaRPr 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8807"/>
            <a:ext cx="8229600" cy="4108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Unique Author Identifiers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ts val="3400"/>
              </a:lnSpc>
            </a:pPr>
            <a:r>
              <a:rPr lang="en-US" sz="2000" dirty="0"/>
              <a:t>In the context of research, unique author identifiers are one way to solve the problem of </a:t>
            </a:r>
            <a:r>
              <a:rPr lang="en-US" sz="2000" b="1" dirty="0"/>
              <a:t>author </a:t>
            </a:r>
            <a:r>
              <a:rPr lang="en-US" sz="2000" b="1" dirty="0" smtClean="0"/>
              <a:t>ambiguity</a:t>
            </a:r>
          </a:p>
          <a:p>
            <a:pPr algn="l" rtl="0">
              <a:lnSpc>
                <a:spcPts val="3400"/>
              </a:lnSpc>
            </a:pPr>
            <a:r>
              <a:rPr lang="en-US" sz="2000" dirty="0"/>
              <a:t>Being able to </a:t>
            </a:r>
            <a:r>
              <a:rPr lang="en-US" sz="2000" b="1" dirty="0" smtClean="0"/>
              <a:t>accurately </a:t>
            </a:r>
            <a:r>
              <a:rPr lang="en-US" sz="2000" b="1" dirty="0"/>
              <a:t>identify </a:t>
            </a:r>
            <a:r>
              <a:rPr lang="en-US" sz="2000" dirty="0"/>
              <a:t>the author of a piece of research is valuable for researchers</a:t>
            </a:r>
          </a:p>
          <a:p>
            <a:pPr lvl="1" algn="l" rtl="0">
              <a:lnSpc>
                <a:spcPct val="170000"/>
              </a:lnSpc>
            </a:pPr>
            <a:r>
              <a:rPr lang="en-US" sz="1600" dirty="0"/>
              <a:t>because it means we can quickly find other work by the same author and ensure our own work is linked to </a:t>
            </a:r>
            <a:r>
              <a:rPr lang="en-US" sz="1600" dirty="0" smtClean="0"/>
              <a:t>him/her.</a:t>
            </a:r>
            <a:endParaRPr lang="en-US" sz="1600" dirty="0"/>
          </a:p>
          <a:p>
            <a:pPr marL="342900" lvl="1" indent="-342900" algn="l" rtl="0">
              <a:lnSpc>
                <a:spcPct val="150000"/>
              </a:lnSpc>
            </a:pPr>
            <a:r>
              <a:rPr lang="en-US" sz="2000" dirty="0" smtClean="0"/>
              <a:t>Three </a:t>
            </a:r>
            <a:r>
              <a:rPr lang="en-US" sz="2000" dirty="0"/>
              <a:t>main unique author identifiers are: 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>
                <a:hlinkClick r:id="rId2"/>
              </a:rPr>
              <a:t>ResearcherID</a:t>
            </a:r>
            <a:r>
              <a:rPr lang="en-US" sz="1600" dirty="0" smtClean="0"/>
              <a:t>:</a:t>
            </a:r>
            <a:r>
              <a:rPr lang="en-US" sz="1600" dirty="0"/>
              <a:t> </a:t>
            </a:r>
            <a:r>
              <a:rPr lang="en-US" sz="1600" dirty="0" smtClean="0"/>
              <a:t>Developed </a:t>
            </a:r>
            <a:r>
              <a:rPr lang="en-US" sz="1600" dirty="0"/>
              <a:t>by Thomson </a:t>
            </a:r>
            <a:r>
              <a:rPr lang="en-US" sz="1600" dirty="0" smtClean="0"/>
              <a:t>Reuters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3"/>
              </a:rPr>
              <a:t>Scopus Author </a:t>
            </a:r>
            <a:r>
              <a:rPr lang="en-US" sz="1600" dirty="0" smtClean="0">
                <a:hlinkClick r:id="rId3"/>
              </a:rPr>
              <a:t>ID</a:t>
            </a:r>
            <a:r>
              <a:rPr lang="en-US" sz="1600" dirty="0" smtClean="0"/>
              <a:t>:</a:t>
            </a:r>
            <a:r>
              <a:rPr lang="en-US" sz="1600" dirty="0"/>
              <a:t> </a:t>
            </a:r>
            <a:r>
              <a:rPr lang="en-US" sz="1600" dirty="0" smtClean="0"/>
              <a:t>Developed </a:t>
            </a:r>
            <a:r>
              <a:rPr lang="en-US" sz="1600" dirty="0"/>
              <a:t>by Elsevier and used in Scopus and related </a:t>
            </a:r>
            <a:r>
              <a:rPr lang="en-US" sz="1600" dirty="0" smtClean="0"/>
              <a:t>products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hlinkClick r:id="rId4"/>
              </a:rPr>
              <a:t>ORCID</a:t>
            </a:r>
            <a:r>
              <a:rPr lang="en-US" sz="1600" dirty="0" smtClean="0"/>
              <a:t>:</a:t>
            </a:r>
            <a:r>
              <a:rPr lang="en-US" sz="1600" dirty="0"/>
              <a:t> </a:t>
            </a:r>
            <a:r>
              <a:rPr lang="en-US" sz="1600" dirty="0" smtClean="0"/>
              <a:t>Developed </a:t>
            </a:r>
            <a:r>
              <a:rPr lang="en-US" sz="1600" dirty="0"/>
              <a:t>by ORCID Inc., which is a non-profit, </a:t>
            </a:r>
            <a:r>
              <a:rPr lang="en-US" sz="1600" dirty="0" smtClean="0"/>
              <a:t>community-driven organization</a:t>
            </a:r>
          </a:p>
        </p:txBody>
      </p:sp>
    </p:spTree>
    <p:extLst>
      <p:ext uri="{BB962C8B-B14F-4D97-AF65-F5344CB8AC3E}">
        <p14:creationId xmlns:p14="http://schemas.microsoft.com/office/powerpoint/2010/main" val="19280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Researcher 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dirty="0" smtClean="0"/>
              <a:t>Researcher ID </a:t>
            </a:r>
            <a:r>
              <a:rPr lang="en-US" sz="2800" dirty="0"/>
              <a:t>(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www.researcherid.com/</a:t>
            </a:r>
            <a:r>
              <a:rPr lang="en-US" sz="2800" dirty="0" smtClean="0"/>
              <a:t>) </a:t>
            </a:r>
            <a:r>
              <a:rPr lang="en-US" sz="2800" dirty="0"/>
              <a:t>is used to identify authors and enables users to build a publication </a:t>
            </a:r>
            <a:r>
              <a:rPr lang="en-US" sz="2800" dirty="0" smtClean="0"/>
              <a:t>profile (h-Index) </a:t>
            </a:r>
            <a:r>
              <a:rPr lang="en-US" sz="2800" dirty="0"/>
              <a:t>and generate citation metrics from Web of </a:t>
            </a:r>
            <a:r>
              <a:rPr lang="en-US" sz="2800" dirty="0" smtClean="0"/>
              <a:t>Science.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73016"/>
            <a:ext cx="5106519" cy="2863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9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Scopus ID</a:t>
            </a:r>
            <a:endParaRPr lang="en-US" b="1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2938"/>
            <a:ext cx="8229600" cy="404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0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me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PhD in </a:t>
            </a:r>
            <a:r>
              <a:rPr lang="en-US" b="1" dirty="0" smtClean="0"/>
              <a:t>Computer Science </a:t>
            </a:r>
            <a:r>
              <a:rPr lang="en-US" dirty="0" smtClean="0"/>
              <a:t>(Southampton Univ., UK).</a:t>
            </a:r>
          </a:p>
          <a:p>
            <a:pPr algn="l" rtl="0"/>
            <a:r>
              <a:rPr lang="en-US" b="1" dirty="0" smtClean="0"/>
              <a:t>Full professor </a:t>
            </a:r>
            <a:r>
              <a:rPr lang="en-US" dirty="0" smtClean="0"/>
              <a:t>@ IT Dept. College of Computer and Information Sciences (KSU).  </a:t>
            </a:r>
          </a:p>
          <a:p>
            <a:pPr algn="l" rtl="0"/>
            <a:r>
              <a:rPr lang="en-US" dirty="0" smtClean="0"/>
              <a:t>Head of </a:t>
            </a:r>
            <a:r>
              <a:rPr lang="en-US" b="1" dirty="0" err="1" smtClean="0"/>
              <a:t>iWAN</a:t>
            </a:r>
            <a:r>
              <a:rPr lang="en-US" dirty="0" smtClean="0"/>
              <a:t> research group, College of Computer and Information Sciences (KSU).</a:t>
            </a:r>
          </a:p>
          <a:p>
            <a:pPr algn="l" rtl="0"/>
            <a:r>
              <a:rPr lang="en-US" b="1" dirty="0" smtClean="0"/>
              <a:t>Consultant</a:t>
            </a:r>
            <a:r>
              <a:rPr lang="en-US" dirty="0" smtClean="0"/>
              <a:t> at </a:t>
            </a:r>
            <a:r>
              <a:rPr lang="en-US" dirty="0" err="1" smtClean="0"/>
              <a:t>MoE</a:t>
            </a:r>
            <a:r>
              <a:rPr lang="en-US" dirty="0" smtClean="0"/>
              <a:t>.  </a:t>
            </a:r>
            <a:endParaRPr lang="ar-SA" dirty="0"/>
          </a:p>
        </p:txBody>
      </p:sp>
      <p:pic>
        <p:nvPicPr>
          <p:cNvPr id="12" name="Picture 10" descr="iwan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573016"/>
            <a:ext cx="1540351" cy="11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69160"/>
            <a:ext cx="2376264" cy="132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2664841" cy="9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420888"/>
            <a:ext cx="2103875" cy="8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ORCID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Orcid</a:t>
            </a:r>
            <a:r>
              <a:rPr lang="en-US" dirty="0" smtClean="0"/>
              <a:t> creates </a:t>
            </a:r>
            <a:r>
              <a:rPr lang="en-US" dirty="0"/>
              <a:t>a central registry of unique identifiers for individual </a:t>
            </a:r>
            <a:r>
              <a:rPr lang="en-US" dirty="0" smtClean="0"/>
              <a:t>researchers. </a:t>
            </a:r>
          </a:p>
          <a:p>
            <a:pPr algn="just" rtl="0"/>
            <a:r>
              <a:rPr lang="en-US" dirty="0" smtClean="0"/>
              <a:t>It is now becoming a standard</a:t>
            </a:r>
            <a:r>
              <a:rPr lang="en-US" dirty="0"/>
              <a:t>, and is supported by many </a:t>
            </a:r>
            <a:r>
              <a:rPr lang="en-US" dirty="0" smtClean="0"/>
              <a:t>publishers. It can be associated to Researcher ID and Scopus ID.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365104"/>
            <a:ext cx="5200650" cy="18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3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/>
              <a:t>Tips &amp; general considerations in publishing</a:t>
            </a:r>
          </a:p>
        </p:txBody>
      </p:sp>
      <p:pic>
        <p:nvPicPr>
          <p:cNvPr id="6" name="صورة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0" y="0"/>
            <a:ext cx="9144000" cy="437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What editors and reviewers look for in a </a:t>
            </a:r>
            <a:r>
              <a:rPr lang="en-US" sz="4000" b="1" dirty="0" smtClean="0"/>
              <a:t>research paper</a:t>
            </a:r>
            <a:endParaRPr lang="en-US" sz="40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>
              <a:lnSpc>
                <a:spcPct val="90000"/>
              </a:lnSpc>
            </a:pPr>
            <a:r>
              <a:rPr lang="en-GB" altLang="zh-TW" sz="2400" b="1" dirty="0">
                <a:ea typeface="PMingLiU" pitchFamily="18" charset="-120"/>
              </a:rPr>
              <a:t>Originality</a:t>
            </a:r>
            <a:r>
              <a:rPr lang="en-GB" altLang="zh-TW" sz="2400" dirty="0">
                <a:ea typeface="PMingLiU" pitchFamily="18" charset="-120"/>
              </a:rPr>
              <a:t> – what’s </a:t>
            </a:r>
            <a:r>
              <a:rPr lang="en-GB" altLang="zh-TW" sz="2400" b="1" dirty="0">
                <a:ea typeface="PMingLiU" pitchFamily="18" charset="-120"/>
              </a:rPr>
              <a:t>new </a:t>
            </a:r>
            <a:r>
              <a:rPr lang="en-GB" altLang="zh-TW" sz="2400" dirty="0">
                <a:ea typeface="PMingLiU" pitchFamily="18" charset="-120"/>
              </a:rPr>
              <a:t>about subject, </a:t>
            </a:r>
            <a:r>
              <a:rPr lang="en-GB" altLang="zh-TW" sz="2400" dirty="0" smtClean="0">
                <a:ea typeface="PMingLiU" pitchFamily="18" charset="-120"/>
              </a:rPr>
              <a:t>or contributions</a:t>
            </a:r>
            <a:endParaRPr lang="en-GB" altLang="zh-TW" sz="2400" dirty="0">
              <a:ea typeface="PMingLiU" pitchFamily="18" charset="-120"/>
            </a:endParaRPr>
          </a:p>
          <a:p>
            <a:pPr algn="just" rtl="0">
              <a:lnSpc>
                <a:spcPct val="90000"/>
              </a:lnSpc>
            </a:pPr>
            <a:r>
              <a:rPr lang="en-GB" altLang="zh-TW" sz="2400" b="1" dirty="0">
                <a:ea typeface="PMingLiU" pitchFamily="18" charset="-120"/>
              </a:rPr>
              <a:t>Relevance</a:t>
            </a:r>
            <a:r>
              <a:rPr lang="en-GB" altLang="zh-TW" sz="2400" dirty="0">
                <a:ea typeface="PMingLiU" pitchFamily="18" charset="-120"/>
              </a:rPr>
              <a:t> to and extension of existing knowledge</a:t>
            </a:r>
          </a:p>
          <a:p>
            <a:pPr algn="just" rtl="0">
              <a:lnSpc>
                <a:spcPct val="90000"/>
              </a:lnSpc>
            </a:pPr>
            <a:r>
              <a:rPr lang="en-GB" altLang="zh-TW" sz="2400" b="1" dirty="0">
                <a:ea typeface="PMingLiU" pitchFamily="18" charset="-120"/>
              </a:rPr>
              <a:t>Research methodology </a:t>
            </a:r>
            <a:r>
              <a:rPr lang="en-GB" altLang="zh-TW" sz="2400" dirty="0">
                <a:ea typeface="PMingLiU" pitchFamily="18" charset="-120"/>
              </a:rPr>
              <a:t>– are conclusions valid and objective?</a:t>
            </a:r>
          </a:p>
          <a:p>
            <a:pPr algn="just" rtl="0">
              <a:lnSpc>
                <a:spcPct val="90000"/>
              </a:lnSpc>
            </a:pPr>
            <a:r>
              <a:rPr lang="en-GB" altLang="zh-TW" sz="2400" b="1" dirty="0">
                <a:ea typeface="PMingLiU" pitchFamily="18" charset="-120"/>
              </a:rPr>
              <a:t>Clarity, structure and quality of </a:t>
            </a:r>
            <a:r>
              <a:rPr lang="en-GB" altLang="zh-TW" sz="2400" b="1" dirty="0" smtClean="0">
                <a:ea typeface="PMingLiU" pitchFamily="18" charset="-120"/>
              </a:rPr>
              <a:t>writing</a:t>
            </a:r>
            <a:endParaRPr lang="en-GB" altLang="zh-TW" sz="2400" dirty="0">
              <a:ea typeface="PMingLiU" pitchFamily="18" charset="-120"/>
            </a:endParaRPr>
          </a:p>
          <a:p>
            <a:pPr algn="just" rtl="0">
              <a:lnSpc>
                <a:spcPct val="90000"/>
              </a:lnSpc>
            </a:pPr>
            <a:r>
              <a:rPr lang="en-GB" altLang="zh-TW" sz="2400" b="1" dirty="0">
                <a:ea typeface="PMingLiU" pitchFamily="18" charset="-120"/>
              </a:rPr>
              <a:t>Sound, logical progression of argument</a:t>
            </a:r>
          </a:p>
          <a:p>
            <a:pPr algn="just" rtl="0">
              <a:lnSpc>
                <a:spcPct val="90000"/>
              </a:lnSpc>
            </a:pPr>
            <a:r>
              <a:rPr lang="en-GB" altLang="zh-TW" sz="2400" b="1" dirty="0">
                <a:ea typeface="PMingLiU" pitchFamily="18" charset="-120"/>
              </a:rPr>
              <a:t>Theoretical and practical </a:t>
            </a:r>
            <a:r>
              <a:rPr lang="en-GB" altLang="zh-TW" sz="2400" b="1" dirty="0" smtClean="0">
                <a:ea typeface="PMingLiU" pitchFamily="18" charset="-120"/>
              </a:rPr>
              <a:t>implications - </a:t>
            </a:r>
            <a:r>
              <a:rPr lang="en-GB" altLang="zh-TW" sz="2400" dirty="0" smtClean="0">
                <a:ea typeface="PMingLiU" pitchFamily="18" charset="-120"/>
              </a:rPr>
              <a:t>the </a:t>
            </a:r>
            <a:r>
              <a:rPr lang="en-GB" altLang="zh-TW" sz="2400" dirty="0">
                <a:ea typeface="PMingLiU" pitchFamily="18" charset="-120"/>
              </a:rPr>
              <a:t>‘so </a:t>
            </a:r>
            <a:r>
              <a:rPr lang="en-GB" altLang="zh-TW" sz="2400" dirty="0" smtClean="0">
                <a:ea typeface="PMingLiU" pitchFamily="18" charset="-120"/>
              </a:rPr>
              <a:t>what’ factors</a:t>
            </a:r>
            <a:endParaRPr lang="en-GB" altLang="zh-TW" sz="2400" dirty="0">
              <a:ea typeface="PMingLiU" pitchFamily="18" charset="-120"/>
            </a:endParaRPr>
          </a:p>
          <a:p>
            <a:pPr algn="just" rtl="0">
              <a:lnSpc>
                <a:spcPct val="90000"/>
              </a:lnSpc>
            </a:pPr>
            <a:r>
              <a:rPr lang="en-GB" altLang="zh-TW" sz="2400" b="1" dirty="0" smtClean="0">
                <a:ea typeface="PMingLiU" pitchFamily="18" charset="-120"/>
              </a:rPr>
              <a:t>Experiment results- </a:t>
            </a:r>
            <a:r>
              <a:rPr lang="en-GB" altLang="zh-TW" sz="2400" dirty="0" smtClean="0">
                <a:ea typeface="PMingLiU" pitchFamily="18" charset="-120"/>
              </a:rPr>
              <a:t>comparing with other works</a:t>
            </a:r>
            <a:endParaRPr lang="en-GB" altLang="zh-TW" sz="2400" b="1" dirty="0" smtClean="0">
              <a:ea typeface="PMingLiU" pitchFamily="18" charset="-120"/>
            </a:endParaRPr>
          </a:p>
          <a:p>
            <a:pPr algn="just" rtl="0">
              <a:lnSpc>
                <a:spcPct val="90000"/>
              </a:lnSpc>
            </a:pPr>
            <a:r>
              <a:rPr lang="en-GB" altLang="zh-TW" sz="2400" b="1" dirty="0" err="1" smtClean="0">
                <a:ea typeface="PMingLiU" pitchFamily="18" charset="-120"/>
              </a:rPr>
              <a:t>Recency</a:t>
            </a:r>
            <a:r>
              <a:rPr lang="en-GB" altLang="zh-TW" sz="2400" b="1" dirty="0" smtClean="0">
                <a:ea typeface="PMingLiU" pitchFamily="18" charset="-120"/>
              </a:rPr>
              <a:t> </a:t>
            </a:r>
            <a:r>
              <a:rPr lang="en-GB" altLang="zh-TW" sz="2400" b="1" dirty="0">
                <a:ea typeface="PMingLiU" pitchFamily="18" charset="-120"/>
              </a:rPr>
              <a:t>and relevance of references</a:t>
            </a:r>
          </a:p>
          <a:p>
            <a:pPr algn="just" rtl="0">
              <a:lnSpc>
                <a:spcPct val="90000"/>
              </a:lnSpc>
            </a:pPr>
            <a:r>
              <a:rPr lang="en-GB" altLang="zh-TW" sz="2400" b="1" dirty="0">
                <a:ea typeface="PMingLiU" pitchFamily="18" charset="-120"/>
              </a:rPr>
              <a:t>Adherence to the editorial scope</a:t>
            </a:r>
            <a:r>
              <a:rPr lang="en-GB" altLang="zh-TW" sz="2400" dirty="0">
                <a:ea typeface="PMingLiU" pitchFamily="18" charset="-120"/>
              </a:rPr>
              <a:t> </a:t>
            </a:r>
            <a:r>
              <a:rPr lang="en-GB" altLang="zh-TW" sz="2400" b="1" dirty="0">
                <a:ea typeface="PMingLiU" pitchFamily="18" charset="-120"/>
              </a:rPr>
              <a:t>and objectives</a:t>
            </a:r>
            <a:r>
              <a:rPr lang="en-GB" altLang="zh-TW" sz="2400" dirty="0">
                <a:ea typeface="PMingLiU" pitchFamily="18" charset="-120"/>
              </a:rPr>
              <a:t> of the journal</a:t>
            </a:r>
          </a:p>
          <a:p>
            <a:pPr algn="just" rtl="0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43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Certain important points before sending the paper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rtl="0">
              <a:lnSpc>
                <a:spcPct val="80000"/>
              </a:lnSpc>
              <a:buFontTx/>
              <a:buNone/>
            </a:pPr>
            <a:r>
              <a:rPr lang="zh-TW" altLang="en-GB" sz="2000" i="1" dirty="0">
                <a:ea typeface="PMingLiU" pitchFamily="18" charset="-120"/>
              </a:rPr>
              <a:t>“</a:t>
            </a:r>
            <a:r>
              <a:rPr lang="en-GB" altLang="zh-TW" sz="2400" i="1" dirty="0">
                <a:ea typeface="PMingLiU" pitchFamily="18" charset="-120"/>
              </a:rPr>
              <a:t>Many papers are rejected simply because they don’t fulfil journal requirements.</a:t>
            </a:r>
            <a:br>
              <a:rPr lang="en-GB" altLang="zh-TW" sz="2400" i="1" dirty="0">
                <a:ea typeface="PMingLiU" pitchFamily="18" charset="-120"/>
              </a:rPr>
            </a:br>
            <a:r>
              <a:rPr lang="en-GB" altLang="zh-TW" sz="2400" i="1" dirty="0">
                <a:ea typeface="PMingLiU" pitchFamily="18" charset="-120"/>
              </a:rPr>
              <a:t>They don’t even go into the review process.”</a:t>
            </a:r>
            <a:br>
              <a:rPr lang="en-GB" altLang="zh-TW" sz="2400" i="1" dirty="0">
                <a:ea typeface="PMingLiU" pitchFamily="18" charset="-120"/>
              </a:rPr>
            </a:br>
            <a:endParaRPr lang="en-GB" altLang="zh-TW" sz="2400" i="1" dirty="0">
              <a:ea typeface="PMingLiU" pitchFamily="18" charset="-120"/>
            </a:endParaRPr>
          </a:p>
          <a:p>
            <a:pPr algn="l" rtl="0">
              <a:lnSpc>
                <a:spcPct val="80000"/>
              </a:lnSpc>
            </a:pPr>
            <a:r>
              <a:rPr lang="en-GB" altLang="zh-TW" sz="2400" dirty="0">
                <a:ea typeface="PMingLiU" pitchFamily="18" charset="-120"/>
              </a:rPr>
              <a:t>Identify a </a:t>
            </a:r>
            <a:r>
              <a:rPr lang="en-GB" altLang="zh-TW" sz="2400" b="1" dirty="0">
                <a:ea typeface="PMingLiU" pitchFamily="18" charset="-120"/>
              </a:rPr>
              <a:t>few</a:t>
            </a:r>
            <a:r>
              <a:rPr lang="en-GB" altLang="zh-TW" sz="2400" dirty="0">
                <a:ea typeface="PMingLiU" pitchFamily="18" charset="-120"/>
              </a:rPr>
              <a:t> possible target journals/series but be realistic</a:t>
            </a:r>
          </a:p>
          <a:p>
            <a:pPr algn="l" rtl="0">
              <a:lnSpc>
                <a:spcPct val="80000"/>
              </a:lnSpc>
            </a:pPr>
            <a:r>
              <a:rPr lang="en-GB" altLang="zh-TW" sz="2400" dirty="0">
                <a:ea typeface="PMingLiU" pitchFamily="18" charset="-120"/>
              </a:rPr>
              <a:t>Follow the </a:t>
            </a:r>
            <a:r>
              <a:rPr lang="en-GB" altLang="zh-TW" sz="2400" b="1" dirty="0">
                <a:ea typeface="PMingLiU" pitchFamily="18" charset="-120"/>
              </a:rPr>
              <a:t>Author Guidelines </a:t>
            </a:r>
            <a:r>
              <a:rPr lang="en-GB" altLang="zh-TW" sz="2400" dirty="0">
                <a:ea typeface="PMingLiU" pitchFamily="18" charset="-120"/>
              </a:rPr>
              <a:t>– scope, type of paper, word length, references style, </a:t>
            </a:r>
            <a:r>
              <a:rPr lang="en-GB" altLang="zh-TW" sz="2400" dirty="0" smtClean="0">
                <a:ea typeface="PMingLiU" pitchFamily="18" charset="-120"/>
              </a:rPr>
              <a:t>etc.</a:t>
            </a:r>
            <a:endParaRPr lang="en-GB" altLang="zh-TW" sz="2400" dirty="0">
              <a:ea typeface="PMingLiU" pitchFamily="18" charset="-120"/>
            </a:endParaRPr>
          </a:p>
          <a:p>
            <a:pPr algn="just" rtl="0">
              <a:lnSpc>
                <a:spcPct val="80000"/>
              </a:lnSpc>
            </a:pPr>
            <a:r>
              <a:rPr lang="en-GB" altLang="zh-TW" sz="2400" dirty="0">
                <a:ea typeface="PMingLiU" pitchFamily="18" charset="-120"/>
              </a:rPr>
              <a:t>Find </a:t>
            </a:r>
            <a:r>
              <a:rPr lang="en-GB" altLang="zh-TW" sz="2400" b="1" dirty="0">
                <a:ea typeface="PMingLiU" pitchFamily="18" charset="-120"/>
              </a:rPr>
              <a:t>where</a:t>
            </a:r>
            <a:r>
              <a:rPr lang="en-GB" altLang="zh-TW" sz="2400" dirty="0">
                <a:ea typeface="PMingLiU" pitchFamily="18" charset="-120"/>
              </a:rPr>
              <a:t> to send your paper (editor, regional editor, subject area editor</a:t>
            </a:r>
            <a:r>
              <a:rPr lang="en-GB" altLang="zh-TW" sz="2400" dirty="0" smtClean="0">
                <a:ea typeface="PMingLiU" pitchFamily="18" charset="-120"/>
              </a:rPr>
              <a:t>)</a:t>
            </a:r>
          </a:p>
          <a:p>
            <a:pPr algn="just" rtl="0">
              <a:lnSpc>
                <a:spcPct val="80000"/>
              </a:lnSpc>
            </a:pPr>
            <a:r>
              <a:rPr lang="en-GB" altLang="zh-TW" sz="2400" dirty="0" smtClean="0">
                <a:ea typeface="PMingLiU" pitchFamily="18" charset="-120"/>
              </a:rPr>
              <a:t>Send </a:t>
            </a:r>
            <a:r>
              <a:rPr lang="en-GB" altLang="zh-TW" sz="2400" dirty="0">
                <a:ea typeface="PMingLiU" pitchFamily="18" charset="-120"/>
              </a:rPr>
              <a:t>an </a:t>
            </a:r>
            <a:r>
              <a:rPr lang="en-GB" altLang="zh-TW" sz="2400" b="1" dirty="0">
                <a:ea typeface="PMingLiU" pitchFamily="18" charset="-120"/>
              </a:rPr>
              <a:t>outline or abstract </a:t>
            </a:r>
            <a:r>
              <a:rPr lang="en-GB" altLang="zh-TW" sz="2400" dirty="0">
                <a:ea typeface="PMingLiU" pitchFamily="18" charset="-120"/>
              </a:rPr>
              <a:t>and ask if this looks suitable and interesting (or how it could be made so</a:t>
            </a:r>
            <a:r>
              <a:rPr lang="en-GB" altLang="zh-TW" sz="2400" dirty="0" smtClean="0">
                <a:ea typeface="PMingLiU" pitchFamily="18" charset="-120"/>
              </a:rPr>
              <a:t>)</a:t>
            </a:r>
            <a:endParaRPr lang="en-GB" altLang="zh-TW" sz="2400" dirty="0">
              <a:ea typeface="PMingLiU" pitchFamily="18" charset="-120"/>
            </a:endParaRPr>
          </a:p>
          <a:p>
            <a:pPr algn="just" rtl="0">
              <a:lnSpc>
                <a:spcPct val="80000"/>
              </a:lnSpc>
            </a:pPr>
            <a:r>
              <a:rPr lang="en-GB" altLang="zh-TW" sz="2400" dirty="0">
                <a:ea typeface="PMingLiU" pitchFamily="18" charset="-120"/>
              </a:rPr>
              <a:t>Read </a:t>
            </a:r>
            <a:r>
              <a:rPr lang="en-GB" altLang="zh-TW" sz="2400" b="1" dirty="0">
                <a:ea typeface="PMingLiU" pitchFamily="18" charset="-120"/>
              </a:rPr>
              <a:t>at least one issue </a:t>
            </a:r>
            <a:r>
              <a:rPr lang="en-GB" altLang="zh-TW" sz="2400" dirty="0">
                <a:ea typeface="PMingLiU" pitchFamily="18" charset="-120"/>
              </a:rPr>
              <a:t>of the publication – visit your library for access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2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Some Useful Journal Finder Links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hlinkClick r:id="rId2"/>
              </a:rPr>
              <a:t>https://www.journalguide.com/</a:t>
            </a:r>
          </a:p>
          <a:p>
            <a:pPr algn="l" rtl="0"/>
            <a:r>
              <a:rPr lang="en-US" dirty="0" smtClean="0">
                <a:hlinkClick r:id="rId3"/>
              </a:rPr>
              <a:t>http://jane.biosemantics.org/index.php</a:t>
            </a:r>
            <a:endParaRPr lang="en-US" dirty="0" smtClean="0"/>
          </a:p>
          <a:p>
            <a:pPr algn="l" rtl="0"/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://journalsuggester.springer.com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/>
          </a:p>
          <a:p>
            <a:pPr algn="l" rtl="0"/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www.edanzediting.com/journal-selector</a:t>
            </a:r>
            <a:endParaRPr lang="en-US" u="sng" dirty="0" smtClean="0"/>
          </a:p>
          <a:p>
            <a:pPr algn="l" rtl="0"/>
            <a:r>
              <a:rPr lang="en-US" u="sng" dirty="0" smtClean="0">
                <a:hlinkClick r:id="rId6"/>
              </a:rPr>
              <a:t>https://mjl.clarivate.com/home</a:t>
            </a:r>
            <a:r>
              <a:rPr lang="en-US" u="sng" dirty="0" smtClean="0"/>
              <a:t> 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772400" cy="1470025"/>
          </a:xfrm>
        </p:spPr>
        <p:txBody>
          <a:bodyPr/>
          <a:lstStyle/>
          <a:p>
            <a:r>
              <a:rPr lang="en-US" b="1" dirty="0" smtClean="0"/>
              <a:t>Some strategies for improving chances of publishing</a:t>
            </a:r>
          </a:p>
        </p:txBody>
      </p:sp>
      <p:pic>
        <p:nvPicPr>
          <p:cNvPr id="6" name="صورة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0" y="0"/>
            <a:ext cx="9144000" cy="437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200" b="1" dirty="0" smtClean="0"/>
              <a:t>Strategy 1</a:t>
            </a:r>
            <a:r>
              <a:rPr lang="en-US" sz="2200" dirty="0" smtClean="0"/>
              <a:t>: </a:t>
            </a:r>
            <a:r>
              <a:rPr lang="en-US" sz="2200" dirty="0"/>
              <a:t>Understand the chemistry of the “scholarly search.”</a:t>
            </a:r>
          </a:p>
          <a:p>
            <a:pPr algn="just" rtl="0">
              <a:lnSpc>
                <a:spcPct val="150000"/>
              </a:lnSpc>
            </a:pPr>
            <a:r>
              <a:rPr lang="en-US" sz="2200" b="1" dirty="0"/>
              <a:t>Strategy</a:t>
            </a:r>
            <a:r>
              <a:rPr lang="en-US" sz="2200" b="1" dirty="0" smtClean="0"/>
              <a:t> 2</a:t>
            </a:r>
            <a:r>
              <a:rPr lang="en-US" sz="2200" dirty="0" smtClean="0"/>
              <a:t>: </a:t>
            </a:r>
            <a:r>
              <a:rPr lang="en-US" sz="2200" dirty="0"/>
              <a:t>Realize the importance of theory and literature</a:t>
            </a:r>
          </a:p>
          <a:p>
            <a:pPr algn="just" rtl="0">
              <a:lnSpc>
                <a:spcPct val="150000"/>
              </a:lnSpc>
            </a:pPr>
            <a:r>
              <a:rPr lang="en-US" sz="2200" b="1" dirty="0"/>
              <a:t>Strategy</a:t>
            </a:r>
            <a:r>
              <a:rPr lang="en-US" sz="2200" b="1" dirty="0" smtClean="0"/>
              <a:t> 3</a:t>
            </a:r>
            <a:r>
              <a:rPr lang="en-US" sz="2200" dirty="0" smtClean="0"/>
              <a:t>: Start </a:t>
            </a:r>
            <a:r>
              <a:rPr lang="en-US" sz="2200" dirty="0"/>
              <a:t>writing during the initial stages </a:t>
            </a:r>
            <a:r>
              <a:rPr lang="en-US" sz="2200" dirty="0" smtClean="0"/>
              <a:t>(For doctoral program)</a:t>
            </a:r>
          </a:p>
          <a:p>
            <a:pPr algn="just" rtl="0">
              <a:lnSpc>
                <a:spcPct val="150000"/>
              </a:lnSpc>
            </a:pPr>
            <a:r>
              <a:rPr lang="en-US" sz="2200" b="1" dirty="0"/>
              <a:t>Strategy</a:t>
            </a:r>
            <a:r>
              <a:rPr lang="en-US" sz="2200" b="1" dirty="0" smtClean="0"/>
              <a:t> 4</a:t>
            </a:r>
            <a:r>
              <a:rPr lang="en-US" sz="2200" dirty="0" smtClean="0"/>
              <a:t>: </a:t>
            </a:r>
            <a:r>
              <a:rPr lang="en-US" sz="2200" dirty="0"/>
              <a:t>Master the core concepts of impact factor, peer review, contribution to knowledge, and scientific knowledge</a:t>
            </a:r>
          </a:p>
          <a:p>
            <a:pPr algn="just" rtl="0">
              <a:lnSpc>
                <a:spcPct val="150000"/>
              </a:lnSpc>
            </a:pPr>
            <a:r>
              <a:rPr lang="en-US" sz="2200" b="1" dirty="0"/>
              <a:t>Strategy</a:t>
            </a:r>
            <a:r>
              <a:rPr lang="en-US" sz="2200" b="1" dirty="0" smtClean="0"/>
              <a:t> 5</a:t>
            </a:r>
            <a:r>
              <a:rPr lang="en-US" sz="2200" dirty="0" smtClean="0"/>
              <a:t>: </a:t>
            </a:r>
            <a:r>
              <a:rPr lang="en-US" sz="2200" dirty="0"/>
              <a:t>Build networks and </a:t>
            </a:r>
            <a:r>
              <a:rPr lang="en-US" sz="2200" dirty="0" smtClean="0"/>
              <a:t>collaborations</a:t>
            </a:r>
          </a:p>
          <a:p>
            <a:pPr algn="just" rtl="0">
              <a:lnSpc>
                <a:spcPct val="150000"/>
              </a:lnSpc>
            </a:pPr>
            <a:r>
              <a:rPr lang="en-US" sz="2200" b="1" dirty="0" smtClean="0"/>
              <a:t>Strategy 6</a:t>
            </a:r>
            <a:r>
              <a:rPr lang="en-US" sz="2200" dirty="0" smtClean="0"/>
              <a:t>: Check the plagiarism before submission</a:t>
            </a:r>
            <a:endParaRPr lang="en-US" sz="2200" dirty="0"/>
          </a:p>
          <a:p>
            <a:pPr algn="l" rtl="0"/>
            <a:endParaRPr lang="en-US" sz="2200" dirty="0"/>
          </a:p>
          <a:p>
            <a:pPr algn="l" rt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02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772400" cy="1470025"/>
          </a:xfrm>
        </p:spPr>
        <p:txBody>
          <a:bodyPr/>
          <a:lstStyle/>
          <a:p>
            <a:r>
              <a:rPr lang="en-US" b="1" dirty="0" smtClean="0"/>
              <a:t>Caveats for avoiding predatory venues </a:t>
            </a:r>
          </a:p>
        </p:txBody>
      </p:sp>
      <p:pic>
        <p:nvPicPr>
          <p:cNvPr id="6" name="صورة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0" y="0"/>
            <a:ext cx="9144000" cy="437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Fishy email...</a:t>
            </a:r>
            <a:endParaRPr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234" y="1562100"/>
            <a:ext cx="69151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234" y="1562100"/>
            <a:ext cx="69151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Fishy email...</a:t>
            </a:r>
            <a:endParaRPr b="1" dirty="0"/>
          </a:p>
        </p:txBody>
      </p:sp>
      <p:sp>
        <p:nvSpPr>
          <p:cNvPr id="84" name="Google Shape;84;p17"/>
          <p:cNvSpPr/>
          <p:nvPr/>
        </p:nvSpPr>
        <p:spPr>
          <a:xfrm>
            <a:off x="1662550" y="4282300"/>
            <a:ext cx="2852700" cy="17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1303575" y="4762567"/>
            <a:ext cx="6508500" cy="365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2295457" y="5268024"/>
            <a:ext cx="3835200" cy="17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1303575" y="5581305"/>
            <a:ext cx="1010700" cy="17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3184650" y="6540233"/>
            <a:ext cx="2852700" cy="17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1303575" y="3651767"/>
            <a:ext cx="842100" cy="17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Professional Research Service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b="1" dirty="0" smtClean="0"/>
              <a:t>Associate Editor</a:t>
            </a:r>
            <a:r>
              <a:rPr lang="en-US" sz="2800" dirty="0" smtClean="0"/>
              <a:t>: Journal of King Saud University - Computer and Information Sciences (ECSI, Scopus).</a:t>
            </a:r>
          </a:p>
          <a:p>
            <a:pPr algn="l" rtl="0"/>
            <a:r>
              <a:rPr lang="en-US" sz="2800" b="1" dirty="0" smtClean="0"/>
              <a:t>Reviewer, guest editor and program chair </a:t>
            </a:r>
            <a:r>
              <a:rPr lang="en-US" sz="2800" dirty="0" smtClean="0"/>
              <a:t>for several national and International journals and conferences. </a:t>
            </a:r>
          </a:p>
          <a:p>
            <a:pPr algn="l" rtl="0"/>
            <a:endParaRPr lang="en-US" dirty="0" smtClean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686823"/>
              </p:ext>
            </p:extLst>
          </p:nvPr>
        </p:nvGraphicFramePr>
        <p:xfrm>
          <a:off x="1043608" y="4365104"/>
          <a:ext cx="6732240" cy="2334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8385">
                  <a:extLst>
                    <a:ext uri="{9D8B030D-6E8A-4147-A177-3AD203B41FA5}">
                      <a16:colId xmlns="" xmlns:a16="http://schemas.microsoft.com/office/drawing/2014/main" val="3587411769"/>
                    </a:ext>
                  </a:extLst>
                </a:gridCol>
                <a:gridCol w="2173855">
                  <a:extLst>
                    <a:ext uri="{9D8B030D-6E8A-4147-A177-3AD203B41FA5}">
                      <a16:colId xmlns="" xmlns:a16="http://schemas.microsoft.com/office/drawing/2014/main" val="1130060598"/>
                    </a:ext>
                  </a:extLst>
                </a:gridCol>
              </a:tblGrid>
              <a:tr h="45876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ISI and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non-ISI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-Indexed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Published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Journal Papers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2590165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Conference Papers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447851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Authored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Books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0066969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Google Scholar Citations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2662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7827479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Google Scholar h-index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37803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15616" y="378904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/>
              </a:rPr>
              <a:t>Publication Summary (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/>
              </a:rPr>
              <a:t>2009-2019)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81139" y="2990851"/>
            <a:ext cx="6181725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Predatory Publishers/Venues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Predatory publishers*</a:t>
            </a:r>
            <a:r>
              <a:rPr lang="en-US" dirty="0" smtClean="0"/>
              <a:t>: publish counterfeit journals to exploit the open-access model in which the author </a:t>
            </a:r>
            <a:r>
              <a:rPr lang="en-US" dirty="0" smtClean="0">
                <a:solidFill>
                  <a:srgbClr val="FF0000"/>
                </a:solidFill>
              </a:rPr>
              <a:t>pays</a:t>
            </a:r>
            <a:r>
              <a:rPr lang="en-US" dirty="0" smtClean="0"/>
              <a:t>. These predatory publishers are dishonest and </a:t>
            </a:r>
            <a:r>
              <a:rPr lang="en-US" dirty="0" smtClean="0">
                <a:solidFill>
                  <a:srgbClr val="FF0000"/>
                </a:solidFill>
              </a:rPr>
              <a:t>lack transparency</a:t>
            </a:r>
            <a:r>
              <a:rPr lang="en-US" dirty="0" smtClean="0"/>
              <a:t>. They aim to dupe researchers, especially those </a:t>
            </a:r>
            <a:r>
              <a:rPr lang="en-US" u="sng" dirty="0" smtClean="0"/>
              <a:t>inexperienced</a:t>
            </a:r>
            <a:r>
              <a:rPr lang="en-US" dirty="0" smtClean="0"/>
              <a:t> in scholarly communication.</a:t>
            </a:r>
          </a:p>
          <a:p>
            <a:pPr algn="l" rtl="0"/>
            <a:r>
              <a:rPr lang="en-GB" dirty="0" smtClean="0"/>
              <a:t>Predatory journals include: 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GB" dirty="0" smtClean="0"/>
              <a:t>hijacked journals 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GB" dirty="0" smtClean="0"/>
              <a:t>deceptive journals 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GB" dirty="0" smtClean="0"/>
              <a:t>low quality journals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7584" y="639633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200" dirty="0" smtClean="0"/>
              <a:t>*</a:t>
            </a:r>
            <a:r>
              <a:rPr lang="en-US" sz="1200" dirty="0" err="1" smtClean="0"/>
              <a:t>Beall</a:t>
            </a:r>
            <a:r>
              <a:rPr lang="en-US" sz="1200" dirty="0" smtClean="0"/>
              <a:t>, J. (2012) “Predatory publishers are corrupting open access”, Nature, vol. 489 </a:t>
            </a:r>
            <a:r>
              <a:rPr lang="en-US" sz="1200" dirty="0" err="1" smtClean="0"/>
              <a:t>iss</a:t>
            </a:r>
            <a:r>
              <a:rPr lang="en-US" sz="1200" dirty="0" smtClean="0"/>
              <a:t>. 7415. </a:t>
            </a:r>
          </a:p>
          <a:p>
            <a:pPr algn="l" rtl="0">
              <a:buNone/>
            </a:pPr>
            <a:r>
              <a:rPr lang="en-US" sz="1200" dirty="0" smtClean="0">
                <a:hlinkClick r:id="rId2"/>
              </a:rPr>
              <a:t>http://www.nature.com/news/predatory-publishers-are-corrupting-open-access-1.11385</a:t>
            </a:r>
            <a:r>
              <a:rPr lang="en-US" sz="1200" dirty="0" smtClean="0"/>
              <a:t> </a:t>
            </a:r>
            <a:endParaRPr lang="ar-SA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Deceptive Journal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dirty="0" smtClean="0"/>
              <a:t>Categories of Deceptive Journals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b="1" dirty="0" smtClean="0"/>
              <a:t>Pseudo-scholarly</a:t>
            </a:r>
            <a:r>
              <a:rPr lang="en-US" sz="2000" dirty="0" smtClean="0"/>
              <a:t> </a:t>
            </a:r>
            <a:r>
              <a:rPr lang="en-US" sz="2000" b="1" dirty="0" smtClean="0"/>
              <a:t>journals</a:t>
            </a:r>
            <a:r>
              <a:rPr lang="en-US" sz="2000" dirty="0" smtClean="0"/>
              <a:t>: These are journals that falsely claim to offer authors real and meaningful editorial services (e.g. claim peer review and impact factors). 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b="1" dirty="0" smtClean="0"/>
              <a:t>Masqueraders</a:t>
            </a:r>
            <a:r>
              <a:rPr lang="en-US" sz="2000" dirty="0" smtClean="0"/>
              <a:t> </a:t>
            </a:r>
            <a:r>
              <a:rPr lang="en-US" sz="2000" b="1" dirty="0" smtClean="0"/>
              <a:t>journals</a:t>
            </a:r>
            <a:r>
              <a:rPr lang="en-US" sz="2000" dirty="0" smtClean="0"/>
              <a:t>: adopt titles designed to imply affiliation with a legitimate- and prestigious-sounding scholarly or scientific organization that does not actually exist (e.g. American Medical Society Journal or Journal of the Royal Society of Physicians).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b="1" dirty="0" smtClean="0"/>
              <a:t>Phony journals: </a:t>
            </a:r>
            <a:r>
              <a:rPr lang="en-US" sz="2000" dirty="0" smtClean="0"/>
              <a:t>These are journals that falsely claim to publish articles based on legitimate and dispassionate scientific or scholarly inquiry, when in fact they publish only articles that promote a product or support a specific commercial, political, or other agenda.</a:t>
            </a:r>
            <a:r>
              <a:rPr lang="en-US" sz="2000" b="1" dirty="0" smtClean="0"/>
              <a:t> </a:t>
            </a:r>
            <a:r>
              <a:rPr lang="en-US" sz="2000" dirty="0" smtClean="0"/>
              <a:t>(e.g. Australasian Journal of Bone and Joint Medicine, which was published by Elsevier).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638132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dirty="0" smtClean="0">
                <a:hlinkClick r:id="rId2"/>
              </a:rPr>
              <a:t>http://osiglobal.org/2019/03/19/osi-brief-deceptive-publishing/</a:t>
            </a:r>
            <a:r>
              <a:rPr lang="en-GB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Not just open access publishers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Springer and IEEE removed more than </a:t>
            </a:r>
            <a:r>
              <a:rPr lang="en-US" dirty="0" smtClean="0">
                <a:solidFill>
                  <a:srgbClr val="FF0000"/>
                </a:solidFill>
              </a:rPr>
              <a:t>120 papers </a:t>
            </a:r>
            <a:r>
              <a:rPr lang="en-US" dirty="0" smtClean="0"/>
              <a:t>after Cyril </a:t>
            </a:r>
            <a:r>
              <a:rPr lang="en-US" dirty="0" err="1" smtClean="0"/>
              <a:t>Labbé</a:t>
            </a:r>
            <a:r>
              <a:rPr lang="en-US" dirty="0" smtClean="0"/>
              <a:t> of Joseph Fourier University in Grenoble, France, discovered computer-generated papers published in their journals.</a:t>
            </a:r>
            <a:endParaRPr lang="ar-S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2448272" cy="224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4000" b="1" dirty="0" smtClean="0"/>
              <a:t>Office location of OA journal in a UK city as listed on their website</a:t>
            </a:r>
            <a:endParaRPr lang="ar-SA" sz="4000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5541"/>
            <a:ext cx="8229600" cy="36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6876256" y="5517232"/>
            <a:ext cx="1152128" cy="100811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83576" y="1769101"/>
            <a:ext cx="4717499" cy="49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424059" y="3429000"/>
            <a:ext cx="3625717" cy="3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4901075" y="323232"/>
            <a:ext cx="4015800" cy="33937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 actual article accepted by the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 </a:t>
            </a:r>
            <a:r>
              <a:rPr lang="en" i="1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International Journal of Advanced Computer Technology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 (An irritated researcher submitted it after being repeatedly spammed by the journal.)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“peer reviewer” called it “excellent”!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Read more.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30"/>
          <p:cNvSpPr/>
          <p:nvPr/>
        </p:nvSpPr>
        <p:spPr>
          <a:xfrm rot="10800000">
            <a:off x="2278950" y="618533"/>
            <a:ext cx="2613900" cy="1208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Why Would Anyone Publish There?</a:t>
            </a:r>
            <a:endParaRPr b="1" dirty="0"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9430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 rtl="0"/>
            <a:r>
              <a:rPr lang="en" sz="2800" dirty="0">
                <a:solidFill>
                  <a:schemeClr val="dk1"/>
                </a:solidFill>
              </a:rPr>
              <a:t>Some authors know </a:t>
            </a:r>
            <a:r>
              <a:rPr lang="en" sz="2800" dirty="0" smtClean="0">
                <a:solidFill>
                  <a:schemeClr val="dk1"/>
                </a:solidFill>
              </a:rPr>
              <a:t>what is </a:t>
            </a:r>
            <a:r>
              <a:rPr lang="en" sz="2800" dirty="0">
                <a:solidFill>
                  <a:schemeClr val="dk1"/>
                </a:solidFill>
              </a:rPr>
              <a:t>up and publish there anyway (due to rejections from other journals, job pressures </a:t>
            </a:r>
            <a:r>
              <a:rPr lang="en" sz="2800" dirty="0" smtClean="0">
                <a:solidFill>
                  <a:schemeClr val="dk1"/>
                </a:solidFill>
              </a:rPr>
              <a:t>to </a:t>
            </a:r>
            <a:r>
              <a:rPr lang="en" sz="2800" dirty="0">
                <a:solidFill>
                  <a:schemeClr val="dk1"/>
                </a:solidFill>
              </a:rPr>
              <a:t>publish quickly and/or voluminously, etc.).</a:t>
            </a:r>
            <a:endParaRPr sz="2800" dirty="0">
              <a:solidFill>
                <a:schemeClr val="dk1"/>
              </a:solidFill>
            </a:endParaRPr>
          </a:p>
          <a:p>
            <a:pPr marL="0" indent="0" algn="l" rtl="0">
              <a:spcBef>
                <a:spcPts val="1600"/>
              </a:spcBef>
              <a:spcAft>
                <a:spcPts val="1600"/>
              </a:spcAft>
            </a:pPr>
            <a:r>
              <a:rPr lang="en" sz="2800" dirty="0">
                <a:solidFill>
                  <a:schemeClr val="dk1"/>
                </a:solidFill>
              </a:rPr>
              <a:t>Some authors are duped into publishing there.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Heard about Lists?</a:t>
            </a:r>
            <a:endParaRPr b="1" dirty="0"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11700" y="1943033"/>
            <a:ext cx="5052388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Heard about </a:t>
            </a:r>
            <a:r>
              <a:rPr lang="en" sz="2400" dirty="0" smtClean="0">
                <a:solidFill>
                  <a:schemeClr val="dk1"/>
                </a:solidFill>
              </a:rPr>
              <a:t>Beall’s </a:t>
            </a:r>
            <a:r>
              <a:rPr lang="en" sz="2400" dirty="0">
                <a:solidFill>
                  <a:schemeClr val="dk1"/>
                </a:solidFill>
              </a:rPr>
              <a:t>List</a:t>
            </a:r>
            <a:r>
              <a:rPr lang="en" sz="2400" dirty="0" smtClean="0">
                <a:solidFill>
                  <a:schemeClr val="dk1"/>
                </a:solidFill>
              </a:rPr>
              <a:t>?</a:t>
            </a:r>
            <a:r>
              <a:rPr lang="en-US" sz="2400" dirty="0" smtClean="0">
                <a:solidFill>
                  <a:schemeClr val="dk1"/>
                </a:solidFill>
              </a:rPr>
              <a:t>*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Highly problematic: it reflected his biases and conflated lower-quality and amateurish with predatory.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Any attempt to create a comprehensive list of fake journals would be similarly problematic.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dk1"/>
                </a:solidFill>
              </a:rPr>
              <a:t>Forget lists!</a:t>
            </a: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294709" cy="4247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5768" y="6381328"/>
            <a:ext cx="372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ar-SA" dirty="0" smtClean="0">
                <a:hlinkClick r:id="rId4"/>
              </a:rPr>
              <a:t>*</a:t>
            </a:r>
            <a:r>
              <a:rPr lang="en-GB" dirty="0" smtClean="0">
                <a:hlinkClick r:id="rId4"/>
              </a:rPr>
              <a:t>https://scholarlyoa.com/publishers/</a:t>
            </a: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Evaluate!</a:t>
            </a:r>
            <a:endParaRPr b="1" dirty="0"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11700" y="17398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 rtl="0"/>
            <a:r>
              <a:rPr lang="en" sz="2400" dirty="0" smtClean="0">
                <a:solidFill>
                  <a:schemeClr val="dk1"/>
                </a:solidFill>
              </a:rPr>
              <a:t>It is </a:t>
            </a:r>
            <a:r>
              <a:rPr lang="en" sz="2400" dirty="0">
                <a:solidFill>
                  <a:schemeClr val="dk1"/>
                </a:solidFill>
              </a:rPr>
              <a:t>not just fake journals you want to avoid. </a:t>
            </a:r>
            <a:endParaRPr sz="2400" dirty="0">
              <a:solidFill>
                <a:schemeClr val="dk1"/>
              </a:solidFill>
            </a:endParaRPr>
          </a:p>
          <a:p>
            <a:pPr marL="0" indent="0" algn="l" rtl="0">
              <a:spcBef>
                <a:spcPts val="1600"/>
              </a:spcBef>
            </a:pPr>
            <a:r>
              <a:rPr lang="en" sz="2400" dirty="0">
                <a:solidFill>
                  <a:schemeClr val="dk1"/>
                </a:solidFill>
              </a:rPr>
              <a:t>You want to avoid publishing in journals that don’t meet your quality standards, that you wouldn’t be proud to publish in and list on your CV.</a:t>
            </a:r>
            <a:endParaRPr sz="2400" dirty="0">
              <a:solidFill>
                <a:schemeClr val="dk1"/>
              </a:solidFill>
            </a:endParaRPr>
          </a:p>
          <a:p>
            <a:pPr marL="0" indent="0" algn="l" rtl="0">
              <a:spcBef>
                <a:spcPts val="1600"/>
              </a:spcBef>
              <a:spcAft>
                <a:spcPts val="1600"/>
              </a:spcAft>
            </a:pPr>
            <a:r>
              <a:rPr lang="en" sz="2400" dirty="0">
                <a:solidFill>
                  <a:schemeClr val="dk1"/>
                </a:solidFill>
              </a:rPr>
              <a:t>You owe it to yourself and your career to evaluate </a:t>
            </a:r>
            <a:r>
              <a:rPr lang="en" sz="2400" dirty="0" smtClean="0">
                <a:solidFill>
                  <a:schemeClr val="dk1"/>
                </a:solidFill>
              </a:rPr>
              <a:t> any </a:t>
            </a:r>
            <a:r>
              <a:rPr lang="en" sz="2400" dirty="0">
                <a:solidFill>
                  <a:schemeClr val="dk1"/>
                </a:solidFill>
              </a:rPr>
              <a:t>journal you’re thinking of publishing in. </a:t>
            </a:r>
            <a:r>
              <a:rPr lang="en" sz="2400" dirty="0" smtClean="0">
                <a:solidFill>
                  <a:schemeClr val="dk1"/>
                </a:solidFill>
              </a:rPr>
              <a:t>(</a:t>
            </a:r>
            <a:r>
              <a:rPr lang="en" sz="2400" dirty="0">
                <a:solidFill>
                  <a:schemeClr val="dk1"/>
                </a:solidFill>
              </a:rPr>
              <a:t>Also evaluate the journals you read!)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No Lists? But I Like Lists!</a:t>
            </a:r>
            <a:endParaRPr b="1" dirty="0"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2044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There are other lists that can help: </a:t>
            </a:r>
          </a:p>
          <a:p>
            <a:pPr marL="457200" lvl="1" indent="0" algn="l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dk1"/>
                </a:solidFill>
              </a:rPr>
              <a:t>1</a:t>
            </a:r>
            <a:r>
              <a:rPr lang="en" sz="2000" dirty="0">
                <a:solidFill>
                  <a:schemeClr val="dk1"/>
                </a:solidFill>
              </a:rPr>
              <a:t>) lists of vetted journals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2) lists of journal traits to consider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Topics to be covered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5069160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Basic considerations for publishing: Why and For Whom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Understanding of journal indexing services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Tips &amp; general considerations in publishing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Some strategies for improving chances of publishing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Caveats for avoiding predatory venues </a:t>
            </a:r>
          </a:p>
        </p:txBody>
      </p:sp>
      <p:pic>
        <p:nvPicPr>
          <p:cNvPr id="6" name="صورة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/>
          <a:stretch/>
        </p:blipFill>
        <p:spPr>
          <a:xfrm>
            <a:off x="6790639" y="1592916"/>
            <a:ext cx="2353361" cy="526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“Pre-Approved” OA Journals</a:t>
            </a:r>
            <a:endParaRPr b="1"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311700" y="17398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Directory of Open Access Journals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 dirty="0">
                <a:solidFill>
                  <a:schemeClr val="accent5"/>
                </a:solidFill>
                <a:hlinkClick r:id="rId3"/>
              </a:rPr>
              <a:t>doaj.org</a:t>
            </a:r>
            <a:endParaRPr sz="2400" u="sng" dirty="0">
              <a:solidFill>
                <a:schemeClr val="accent5"/>
              </a:solidFill>
              <a:hlinkClick r:id="rId3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Browse or search </a:t>
            </a:r>
            <a:r>
              <a:rPr lang="en" dirty="0" smtClean="0">
                <a:solidFill>
                  <a:schemeClr val="dk1"/>
                </a:solidFill>
              </a:rPr>
              <a:t>14,000</a:t>
            </a:r>
            <a:r>
              <a:rPr lang="en" dirty="0">
                <a:solidFill>
                  <a:schemeClr val="dk1"/>
                </a:solidFill>
              </a:rPr>
              <a:t>+ open access journals that </a:t>
            </a:r>
            <a:r>
              <a:rPr lang="en" dirty="0" smtClean="0">
                <a:solidFill>
                  <a:schemeClr val="dk1"/>
                </a:solidFill>
              </a:rPr>
              <a:t>have been </a:t>
            </a:r>
            <a:r>
              <a:rPr lang="en" dirty="0">
                <a:solidFill>
                  <a:schemeClr val="dk1"/>
                </a:solidFill>
              </a:rPr>
              <a:t>vetted for transparency and quality control.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Most </a:t>
            </a:r>
            <a:r>
              <a:rPr lang="en" u="sng" dirty="0">
                <a:solidFill>
                  <a:schemeClr val="dk1"/>
                </a:solidFill>
              </a:rPr>
              <a:t>do not charge</a:t>
            </a:r>
            <a:r>
              <a:rPr lang="en" dirty="0">
                <a:solidFill>
                  <a:schemeClr val="dk1"/>
                </a:solidFill>
              </a:rPr>
              <a:t> APCs.</a:t>
            </a: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555776" y="2636912"/>
            <a:ext cx="4129350" cy="187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“Pre-Approved” OA Publishers</a:t>
            </a:r>
            <a:endParaRPr b="1"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11700" y="17398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highlight>
                  <a:srgbClr val="FFFFFF"/>
                </a:highlight>
              </a:rPr>
              <a:t>Open Access Scholarly Publishers Association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oaspa.org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Members are vetted and must adhere to a code of conduct.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771800" y="2924944"/>
            <a:ext cx="3544075" cy="16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“Pre-Approved” OA Publishers</a:t>
            </a:r>
            <a:endParaRPr b="1"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311700" y="17398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highlight>
                  <a:srgbClr val="FFFFFF"/>
                </a:highlight>
              </a:rPr>
              <a:t>Committee on Publication Ethics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publicationethics.org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Members are vetted and must adhere to a code of conduct.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347864" y="2708920"/>
            <a:ext cx="2334650" cy="204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Things to Look Out For &amp; Consider</a:t>
            </a:r>
            <a:endParaRPr b="1"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311700" y="17398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 rtl="0"/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Open Access Journal Quality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Indicators </a:t>
            </a:r>
            <a:r>
              <a:rPr lang="en" sz="2400" u="sng" dirty="0" smtClean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bit.ly/OAindicators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 algn="l" rtl="0">
              <a:spcBef>
                <a:spcPts val="1600"/>
              </a:spcBef>
            </a:pP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</a:rPr>
              <a:t>Think. Check. 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Submit. </a:t>
            </a:r>
            <a:r>
              <a:rPr lang="en" sz="2400" u="sng" dirty="0" smtClean="0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thinkchecksubmit.org</a:t>
            </a:r>
            <a:r>
              <a:rPr lang="en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</a:p>
          <a:p>
            <a:pPr marL="0" indent="0" algn="l" rtl="0">
              <a:spcBef>
                <a:spcPts val="1600"/>
              </a:spcBef>
            </a:pPr>
            <a:r>
              <a:rPr lang="en-US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Stop Predatory Journals </a:t>
            </a:r>
            <a:r>
              <a:rPr lang="en-US" sz="2400" dirty="0" smtClean="0">
                <a:solidFill>
                  <a:schemeClr val="dk1"/>
                </a:solidFill>
                <a:highlight>
                  <a:srgbClr val="FFFFFF"/>
                </a:highlight>
                <a:hlinkClick r:id="rId5"/>
              </a:rPr>
              <a:t>https://predatoryjournals.com/</a:t>
            </a:r>
            <a:r>
              <a:rPr lang="en-US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en" sz="1200" dirty="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2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29" name="Google Shape;229;p39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763688" y="4005064"/>
            <a:ext cx="1578546" cy="162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293096"/>
            <a:ext cx="411626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Some Red </a:t>
            </a:r>
            <a:r>
              <a:rPr lang="en" b="1" dirty="0" smtClean="0"/>
              <a:t>Flags*</a:t>
            </a:r>
            <a:endParaRPr b="1" dirty="0"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11700" y="1841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Email solicitations, especially flattering ones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Fake “reminder” or “follow-up” emails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Editors with Gmail/Yahoo email addresses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Claims of super-fast peer review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Lack of transparency about fees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Inconsistencies (e.g., about geographic location, editorial board membership)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153675" y="5990700"/>
            <a:ext cx="8602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*Berger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Monica. “Everything You Ever Wanted to Know About Predatory Publishing but Were Afraid to Ask.” </a:t>
            </a:r>
            <a:r>
              <a:rPr lang="en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https://academicworks.cuny.edu/ny_pubs/141/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More Red Flags</a:t>
            </a:r>
            <a:endParaRPr b="1"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1"/>
          </p:nvPr>
        </p:nvSpPr>
        <p:spPr>
          <a:xfrm>
            <a:off x="311700" y="1841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Copycat titles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Missing/faked ISSN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indent="-355600" algn="l" rtl="0">
              <a:buClr>
                <a:schemeClr val="dk1"/>
              </a:buClr>
              <a:buSzPts val="2000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False claims about impact </a:t>
            </a:r>
            <a:r>
              <a:rPr lang="en" sz="2000" dirty="0" smtClean="0">
                <a:solidFill>
                  <a:schemeClr val="dk1"/>
                </a:solidFill>
                <a:highlight>
                  <a:srgbClr val="FFFFFF"/>
                </a:highlight>
              </a:rPr>
              <a:t>factor (ISI-index </a:t>
            </a:r>
            <a:r>
              <a:rPr lang="en-GB" sz="2000" dirty="0" smtClean="0">
                <a:solidFill>
                  <a:schemeClr val="dk1"/>
                </a:solidFill>
                <a:highlight>
                  <a:srgbClr val="FFFFFF"/>
                </a:highlight>
                <a:hlinkClick r:id="rId3"/>
              </a:rPr>
              <a:t>https://isindexing.com/isi/</a:t>
            </a:r>
            <a:r>
              <a:rPr lang="en-GB" sz="20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sz="2000" dirty="0" smtClean="0">
                <a:solidFill>
                  <a:schemeClr val="dk1"/>
                </a:solidFill>
                <a:highlight>
                  <a:srgbClr val="FFFFFF"/>
                </a:highlight>
              </a:rPr>
              <a:t>, Copernic) 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Boasts about metrics that don’t exist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False claims about inclusion in library databases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Boasts about inclusion in Google Scholar, etc.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153675" y="5990700"/>
            <a:ext cx="8602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Berger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Monica. “Everything You Ever Wanted to Know About Predatory Publishing but Were Afraid to Ask.” </a:t>
            </a:r>
            <a:r>
              <a:rPr lang="en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https://academicworks.cuny.edu/ny_pubs/141/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Other Things to Consider</a:t>
            </a:r>
            <a:endParaRPr b="1"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311700" y="17398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Depending on a variety of factors, these may or may not be red flags: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Extremely broad scope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Newness or incompleteness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Article quantity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Appearance of website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Quality of writing on website (especially if journal claims to be from US, UK, Canada, etc.)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153675" y="5990700"/>
            <a:ext cx="8602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Berger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Monica. “Everything You Ever Wanted to Know About Predatory Publishing but Were Afraid to Ask.” </a:t>
            </a:r>
            <a:r>
              <a:rPr lang="en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https://academicworks.cuny.edu/ny_pubs/141/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b="1">
                <a:solidFill>
                  <a:schemeClr val="dk1"/>
                </a:solidFill>
              </a:rPr>
              <a:t>Think critically.</a:t>
            </a:r>
            <a:br>
              <a:rPr lang="en" sz="3600" b="1">
                <a:solidFill>
                  <a:schemeClr val="dk1"/>
                </a:solidFill>
              </a:rPr>
            </a:br>
            <a:r>
              <a:rPr lang="en" sz="2400">
                <a:solidFill>
                  <a:schemeClr val="dk1"/>
                </a:solidFill>
              </a:rPr>
              <a:t>Also go with your gut.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Fake Conferences Too?</a:t>
            </a:r>
            <a:endParaRPr b="1"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311700" y="1841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In short: ditto.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Think. Check. Attend.</a:t>
            </a:r>
            <a:b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thinkcheckattend.org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62" name="Google Shape;262;p4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534325" y="4305500"/>
            <a:ext cx="4075350" cy="17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Fake Book Publishers Too?</a:t>
            </a:r>
            <a:endParaRPr b="1"/>
          </a:p>
        </p:txBody>
      </p:sp>
      <p:sp>
        <p:nvSpPr>
          <p:cNvPr id="268" name="Google Shape;268;p45"/>
          <p:cNvSpPr txBox="1">
            <a:spLocks noGrp="1"/>
          </p:cNvSpPr>
          <p:nvPr>
            <p:ph type="body" idx="1"/>
          </p:nvPr>
        </p:nvSpPr>
        <p:spPr>
          <a:xfrm>
            <a:off x="311700" y="1841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 rtl="0"/>
            <a:r>
              <a:rPr lang="en" sz="2400" dirty="0"/>
              <a:t>Scam book publishers often target recent graduates, offering to publish their thesis or dissertation.</a:t>
            </a:r>
            <a:endParaRPr sz="2400" dirty="0"/>
          </a:p>
          <a:p>
            <a:pPr marL="0" indent="0" algn="l" rtl="0">
              <a:spcBef>
                <a:spcPts val="1600"/>
              </a:spcBef>
            </a:pPr>
            <a:r>
              <a:rPr lang="en" sz="2400" dirty="0"/>
              <a:t>Beware of publishers you haven’t heard of.</a:t>
            </a:r>
            <a:br>
              <a:rPr lang="en" sz="2400" dirty="0"/>
            </a:br>
            <a:endParaRPr lang="en" sz="2400" dirty="0" smtClean="0"/>
          </a:p>
          <a:p>
            <a:pPr marL="0" indent="0" algn="l" rtl="0">
              <a:spcBef>
                <a:spcPts val="1600"/>
              </a:spcBef>
            </a:pPr>
            <a:r>
              <a:rPr lang="en" sz="2400" dirty="0" smtClean="0"/>
              <a:t>Beware </a:t>
            </a:r>
            <a:r>
              <a:rPr lang="en" sz="2400" dirty="0"/>
              <a:t>of publishers that don’t have an </a:t>
            </a:r>
            <a:r>
              <a:rPr lang="en" sz="2400" dirty="0" smtClean="0"/>
              <a:t>extensive </a:t>
            </a:r>
            <a:r>
              <a:rPr lang="en" sz="2400" dirty="0"/>
              <a:t>review and revision process.</a:t>
            </a:r>
            <a:endParaRPr sz="2400" dirty="0"/>
          </a:p>
          <a:p>
            <a:pPr marL="0" indent="0" algn="l" rtl="0">
              <a:spcBef>
                <a:spcPts val="1600"/>
              </a:spcBef>
            </a:pPr>
            <a:r>
              <a:rPr lang="en" sz="2400" dirty="0"/>
              <a:t>Publishing with a book mill will hurt </a:t>
            </a:r>
            <a:r>
              <a:rPr lang="en" sz="2400" dirty="0" smtClean="0"/>
              <a:t>your chances </a:t>
            </a:r>
            <a:r>
              <a:rPr lang="en" sz="2400" dirty="0"/>
              <a:t>of later publishing with a reputable press.</a:t>
            </a:r>
            <a:endParaRPr sz="2400" dirty="0"/>
          </a:p>
          <a:p>
            <a:pPr marL="0" indent="0" algn="l" rtl="0">
              <a:spcBef>
                <a:spcPts val="1600"/>
              </a:spcBef>
              <a:spcAft>
                <a:spcPts val="1600"/>
              </a:spcAft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we start …</a:t>
            </a:r>
            <a:endParaRPr lang="ar-SA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98788"/>
            <a:ext cx="8229600" cy="2928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467544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2926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you!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en-US" b="1" dirty="0" smtClean="0"/>
              <a:t>Q&amp;A</a:t>
            </a:r>
            <a:endParaRPr lang="ar-SA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hend_alkhalifa</a:t>
            </a:r>
            <a:endParaRPr lang="en-US" dirty="0" smtClean="0"/>
          </a:p>
          <a:p>
            <a:r>
              <a:rPr lang="en-US" dirty="0" smtClean="0"/>
              <a:t>hendk@ksu.edu.sa</a:t>
            </a: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8525" y="0"/>
            <a:ext cx="3075475" cy="124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525415" cy="483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81128"/>
            <a:ext cx="576064" cy="47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772400" cy="1470025"/>
          </a:xfrm>
        </p:spPr>
        <p:txBody>
          <a:bodyPr/>
          <a:lstStyle/>
          <a:p>
            <a:r>
              <a:rPr lang="en-US" b="1" dirty="0" smtClean="0"/>
              <a:t>Basic considerations for publishing: Why and For Whom</a:t>
            </a:r>
          </a:p>
        </p:txBody>
      </p:sp>
      <p:pic>
        <p:nvPicPr>
          <p:cNvPr id="6" name="صورة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9141"/>
          <a:stretch/>
        </p:blipFill>
        <p:spPr>
          <a:xfrm>
            <a:off x="0" y="0"/>
            <a:ext cx="9144000" cy="437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we need to publish?</a:t>
            </a:r>
            <a:endParaRPr lang="en-US" b="1" dirty="0"/>
          </a:p>
        </p:txBody>
      </p:sp>
      <p:pic>
        <p:nvPicPr>
          <p:cNvPr id="1091" name="Content Placeholder 109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952420" y="1600201"/>
            <a:ext cx="6054027" cy="3989040"/>
          </a:xfrm>
          <a:prstGeom prst="rect">
            <a:avLst/>
          </a:prstGeom>
        </p:spPr>
      </p:pic>
      <p:sp>
        <p:nvSpPr>
          <p:cNvPr id="1093" name="TextBox 1092"/>
          <p:cNvSpPr txBox="1"/>
          <p:nvPr/>
        </p:nvSpPr>
        <p:spPr>
          <a:xfrm>
            <a:off x="899592" y="1412776"/>
            <a:ext cx="146418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Foci of Higher Education </a:t>
            </a:r>
          </a:p>
          <a:p>
            <a:pPr algn="ctr"/>
            <a:r>
              <a:rPr lang="en-US" dirty="0" smtClean="0"/>
              <a:t>Institute</a:t>
            </a:r>
            <a:endParaRPr lang="en-US" dirty="0"/>
          </a:p>
        </p:txBody>
      </p:sp>
      <p:sp>
        <p:nvSpPr>
          <p:cNvPr id="1094" name="Rectangle 1093"/>
          <p:cNvSpPr/>
          <p:nvPr/>
        </p:nvSpPr>
        <p:spPr>
          <a:xfrm>
            <a:off x="1115616" y="5949280"/>
            <a:ext cx="668376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Publication makes our research findings public, that is, opening to the examination and use by other scholars and knowledge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to publish?</a:t>
            </a:r>
            <a:endParaRPr lang="en-US" b="1" dirty="0"/>
          </a:p>
        </p:txBody>
      </p:sp>
      <p:sp>
        <p:nvSpPr>
          <p:cNvPr id="3" name="مستطيل 2"/>
          <p:cNvSpPr/>
          <p:nvPr/>
        </p:nvSpPr>
        <p:spPr>
          <a:xfrm>
            <a:off x="1763688" y="5373216"/>
            <a:ext cx="3002375" cy="684536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Book Chapter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75856" y="4293096"/>
            <a:ext cx="3002375" cy="684536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Conference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27984" y="3212976"/>
            <a:ext cx="3396684" cy="684536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Non Indexed Journal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563472" y="2072454"/>
            <a:ext cx="3002375" cy="684536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Indexed Journal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سهم إلى اليمين 7"/>
          <p:cNvSpPr/>
          <p:nvPr/>
        </p:nvSpPr>
        <p:spPr>
          <a:xfrm rot="19462193">
            <a:off x="753553" y="3064381"/>
            <a:ext cx="4676558" cy="754239"/>
          </a:xfrm>
          <a:prstGeom prst="rightArrow">
            <a:avLst>
              <a:gd name="adj1" fmla="val 65508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Level of Difficulty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9058</TotalTime>
  <Words>1701</Words>
  <Application>Microsoft Office PowerPoint</Application>
  <PresentationFormat>On-screen Show (4:3)</PresentationFormat>
  <Paragraphs>245</Paragraphs>
  <Slides>60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سمة Office</vt:lpstr>
      <vt:lpstr>Publishing Research Papers: Tips, Tricks &amp; Caveats</vt:lpstr>
      <vt:lpstr>PowerPoint Presentation</vt:lpstr>
      <vt:lpstr>About me</vt:lpstr>
      <vt:lpstr>Professional Research Service</vt:lpstr>
      <vt:lpstr>Topics to be covered</vt:lpstr>
      <vt:lpstr>Before we start …</vt:lpstr>
      <vt:lpstr>Basic considerations for publishing: Why and For Whom</vt:lpstr>
      <vt:lpstr>Why we need to publish?</vt:lpstr>
      <vt:lpstr>Where to publish?</vt:lpstr>
      <vt:lpstr>New Types of Publication</vt:lpstr>
      <vt:lpstr>PowerPoint Presentation</vt:lpstr>
      <vt:lpstr>Major Journal indexing services</vt:lpstr>
      <vt:lpstr>What is ISI?</vt:lpstr>
      <vt:lpstr>Top Three ISI-Indexing services</vt:lpstr>
      <vt:lpstr>How to find an ISI-Indexed journal </vt:lpstr>
      <vt:lpstr>Example…</vt:lpstr>
      <vt:lpstr>How to Check ISI journal</vt:lpstr>
      <vt:lpstr>PowerPoint Presentation</vt:lpstr>
      <vt:lpstr>JCR (Journal Citation Reports)</vt:lpstr>
      <vt:lpstr>How to check JCR Impact factor</vt:lpstr>
      <vt:lpstr>How to check JCR Impact factor..</vt:lpstr>
      <vt:lpstr>How to check Quartile in JCR</vt:lpstr>
      <vt:lpstr>ISI-proceedings for Conference</vt:lpstr>
      <vt:lpstr>Google Scholar Indexing Service</vt:lpstr>
      <vt:lpstr>Scopus Indexing Service</vt:lpstr>
      <vt:lpstr>DOAJ (Directory of Open Access Journal)</vt:lpstr>
      <vt:lpstr>Unique Author Identifiers</vt:lpstr>
      <vt:lpstr>Researcher ID</vt:lpstr>
      <vt:lpstr>Scopus ID</vt:lpstr>
      <vt:lpstr>ORCID</vt:lpstr>
      <vt:lpstr>Tips &amp; general considerations in publishing</vt:lpstr>
      <vt:lpstr>What editors and reviewers look for in a research paper</vt:lpstr>
      <vt:lpstr>Certain important points before sending the paper</vt:lpstr>
      <vt:lpstr>Some Useful Journal Finder Links</vt:lpstr>
      <vt:lpstr>Some strategies for improving chances of publishing</vt:lpstr>
      <vt:lpstr>Strategies</vt:lpstr>
      <vt:lpstr>Caveats for avoiding predatory venues </vt:lpstr>
      <vt:lpstr>Fishy email...</vt:lpstr>
      <vt:lpstr>Fishy email...</vt:lpstr>
      <vt:lpstr>PowerPoint Presentation</vt:lpstr>
      <vt:lpstr>Predatory Publishers/Venues</vt:lpstr>
      <vt:lpstr>Deceptive Journal</vt:lpstr>
      <vt:lpstr>Not just open access publishers </vt:lpstr>
      <vt:lpstr>Office location of OA journal in a UK city as listed on their website</vt:lpstr>
      <vt:lpstr>PowerPoint Presentation</vt:lpstr>
      <vt:lpstr>Why Would Anyone Publish There?</vt:lpstr>
      <vt:lpstr>Heard about Lists?</vt:lpstr>
      <vt:lpstr>Evaluate!</vt:lpstr>
      <vt:lpstr>No Lists? But I Like Lists!</vt:lpstr>
      <vt:lpstr>“Pre-Approved” OA Journals</vt:lpstr>
      <vt:lpstr>“Pre-Approved” OA Publishers</vt:lpstr>
      <vt:lpstr>“Pre-Approved” OA Publishers</vt:lpstr>
      <vt:lpstr>Things to Look Out For &amp; Consider</vt:lpstr>
      <vt:lpstr>Some Red Flags*</vt:lpstr>
      <vt:lpstr>More Red Flags</vt:lpstr>
      <vt:lpstr>Other Things to Consider</vt:lpstr>
      <vt:lpstr>PowerPoint Presentation</vt:lpstr>
      <vt:lpstr>Fake Conferences Too?</vt:lpstr>
      <vt:lpstr>Fake Book Publishers Too?</vt:lpstr>
      <vt:lpstr>Thank you!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تسخير تقنيات الذكاء الاصطناعي في تعليم اللغة العربية للناطقين بغيرها</dc:title>
  <dc:creator>Hend</dc:creator>
  <cp:lastModifiedBy>Shareefa Al-Freih</cp:lastModifiedBy>
  <cp:revision>87</cp:revision>
  <dcterms:created xsi:type="dcterms:W3CDTF">2020-01-30T17:56:45Z</dcterms:created>
  <dcterms:modified xsi:type="dcterms:W3CDTF">2020-02-16T07:32:29Z</dcterms:modified>
</cp:coreProperties>
</file>