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handoutMasterIdLst>
    <p:handoutMasterId r:id="rId52"/>
  </p:handoutMasterIdLst>
  <p:sldIdLst>
    <p:sldId id="256" r:id="rId2"/>
    <p:sldId id="313" r:id="rId3"/>
    <p:sldId id="374" r:id="rId4"/>
    <p:sldId id="375" r:id="rId5"/>
    <p:sldId id="314" r:id="rId6"/>
    <p:sldId id="329" r:id="rId7"/>
    <p:sldId id="268" r:id="rId8"/>
    <p:sldId id="267" r:id="rId9"/>
    <p:sldId id="266" r:id="rId10"/>
    <p:sldId id="370" r:id="rId11"/>
    <p:sldId id="265" r:id="rId12"/>
    <p:sldId id="263" r:id="rId13"/>
    <p:sldId id="262" r:id="rId14"/>
    <p:sldId id="371" r:id="rId15"/>
    <p:sldId id="372" r:id="rId16"/>
    <p:sldId id="373" r:id="rId17"/>
    <p:sldId id="283" r:id="rId18"/>
    <p:sldId id="308" r:id="rId19"/>
    <p:sldId id="261" r:id="rId20"/>
    <p:sldId id="260" r:id="rId21"/>
    <p:sldId id="274" r:id="rId22"/>
    <p:sldId id="277" r:id="rId23"/>
    <p:sldId id="276" r:id="rId24"/>
    <p:sldId id="369" r:id="rId25"/>
    <p:sldId id="318" r:id="rId26"/>
    <p:sldId id="361" r:id="rId27"/>
    <p:sldId id="388" r:id="rId28"/>
    <p:sldId id="376" r:id="rId29"/>
    <p:sldId id="377" r:id="rId30"/>
    <p:sldId id="378" r:id="rId31"/>
    <p:sldId id="379" r:id="rId32"/>
    <p:sldId id="380" r:id="rId33"/>
    <p:sldId id="381" r:id="rId34"/>
    <p:sldId id="382" r:id="rId35"/>
    <p:sldId id="383" r:id="rId36"/>
    <p:sldId id="384" r:id="rId37"/>
    <p:sldId id="385" r:id="rId38"/>
    <p:sldId id="386" r:id="rId39"/>
    <p:sldId id="399" r:id="rId40"/>
    <p:sldId id="400" r:id="rId41"/>
    <p:sldId id="390" r:id="rId42"/>
    <p:sldId id="392" r:id="rId43"/>
    <p:sldId id="393" r:id="rId44"/>
    <p:sldId id="394" r:id="rId45"/>
    <p:sldId id="395" r:id="rId46"/>
    <p:sldId id="397" r:id="rId47"/>
    <p:sldId id="401" r:id="rId48"/>
    <p:sldId id="402" r:id="rId49"/>
    <p:sldId id="403" r:id="rId50"/>
  </p:sldIdLst>
  <p:sldSz cx="9144000" cy="6858000" type="screen4x3"/>
  <p:notesSz cx="6973888"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33"/>
    <a:srgbClr val="9DF4FD"/>
    <a:srgbClr val="F927A4"/>
    <a:srgbClr val="25F1FB"/>
    <a:srgbClr val="00FFCC"/>
    <a:srgbClr val="706BB5"/>
    <a:srgbClr val="C957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08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2018" cy="461804"/>
          </a:xfrm>
          <a:prstGeom prst="rect">
            <a:avLst/>
          </a:prstGeom>
        </p:spPr>
        <p:txBody>
          <a:bodyPr vert="horz" lIns="92620" tIns="46310" rIns="92620" bIns="46310" rtlCol="0"/>
          <a:lstStyle>
            <a:lvl1pPr algn="l">
              <a:defRPr sz="1200"/>
            </a:lvl1pPr>
          </a:lstStyle>
          <a:p>
            <a:endParaRPr lang="en-US"/>
          </a:p>
        </p:txBody>
      </p:sp>
      <p:sp>
        <p:nvSpPr>
          <p:cNvPr id="3" name="Date Placeholder 2"/>
          <p:cNvSpPr>
            <a:spLocks noGrp="1"/>
          </p:cNvSpPr>
          <p:nvPr>
            <p:ph type="dt" sz="quarter" idx="1"/>
          </p:nvPr>
        </p:nvSpPr>
        <p:spPr>
          <a:xfrm>
            <a:off x="3950256" y="0"/>
            <a:ext cx="3022018" cy="461804"/>
          </a:xfrm>
          <a:prstGeom prst="rect">
            <a:avLst/>
          </a:prstGeom>
        </p:spPr>
        <p:txBody>
          <a:bodyPr vert="horz" lIns="92620" tIns="46310" rIns="92620" bIns="46310" rtlCol="0"/>
          <a:lstStyle>
            <a:lvl1pPr algn="r">
              <a:defRPr sz="1200"/>
            </a:lvl1pPr>
          </a:lstStyle>
          <a:p>
            <a:fld id="{2CD3C62F-8A8F-4908-A10B-AF0D5C658E59}" type="datetimeFigureOut">
              <a:rPr lang="en-US" smtClean="0"/>
              <a:t>16/02/2020</a:t>
            </a:fld>
            <a:endParaRPr lang="en-US"/>
          </a:p>
        </p:txBody>
      </p:sp>
      <p:sp>
        <p:nvSpPr>
          <p:cNvPr id="4" name="Footer Placeholder 3"/>
          <p:cNvSpPr>
            <a:spLocks noGrp="1"/>
          </p:cNvSpPr>
          <p:nvPr>
            <p:ph type="ftr" sz="quarter" idx="2"/>
          </p:nvPr>
        </p:nvSpPr>
        <p:spPr>
          <a:xfrm>
            <a:off x="0" y="8772668"/>
            <a:ext cx="3022018" cy="461804"/>
          </a:xfrm>
          <a:prstGeom prst="rect">
            <a:avLst/>
          </a:prstGeom>
        </p:spPr>
        <p:txBody>
          <a:bodyPr vert="horz" lIns="92620" tIns="46310" rIns="92620" bIns="46310" rtlCol="0" anchor="b"/>
          <a:lstStyle>
            <a:lvl1pPr algn="l">
              <a:defRPr sz="1200"/>
            </a:lvl1pPr>
          </a:lstStyle>
          <a:p>
            <a:r>
              <a:rPr lang="en-US" smtClean="0"/>
              <a:t>Sunday</a:t>
            </a:r>
            <a:endParaRPr lang="en-US"/>
          </a:p>
        </p:txBody>
      </p:sp>
      <p:sp>
        <p:nvSpPr>
          <p:cNvPr id="5" name="Slide Number Placeholder 4"/>
          <p:cNvSpPr>
            <a:spLocks noGrp="1"/>
          </p:cNvSpPr>
          <p:nvPr>
            <p:ph type="sldNum" sz="quarter" idx="3"/>
          </p:nvPr>
        </p:nvSpPr>
        <p:spPr>
          <a:xfrm>
            <a:off x="3950256" y="8772668"/>
            <a:ext cx="3022018" cy="461804"/>
          </a:xfrm>
          <a:prstGeom prst="rect">
            <a:avLst/>
          </a:prstGeom>
        </p:spPr>
        <p:txBody>
          <a:bodyPr vert="horz" lIns="92620" tIns="46310" rIns="92620" bIns="46310" rtlCol="0" anchor="b"/>
          <a:lstStyle>
            <a:lvl1pPr algn="r">
              <a:defRPr sz="1200"/>
            </a:lvl1pPr>
          </a:lstStyle>
          <a:p>
            <a:fld id="{99C803A5-062C-4B42-B78D-AF75BAB87C3F}" type="slidenum">
              <a:rPr lang="en-US" smtClean="0"/>
              <a:t>‹#›</a:t>
            </a:fld>
            <a:endParaRPr lang="en-US"/>
          </a:p>
        </p:txBody>
      </p:sp>
    </p:spTree>
    <p:extLst>
      <p:ext uri="{BB962C8B-B14F-4D97-AF65-F5344CB8AC3E}">
        <p14:creationId xmlns:p14="http://schemas.microsoft.com/office/powerpoint/2010/main" val="54596334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2018" cy="461804"/>
          </a:xfrm>
          <a:prstGeom prst="rect">
            <a:avLst/>
          </a:prstGeom>
        </p:spPr>
        <p:txBody>
          <a:bodyPr vert="horz" lIns="92620" tIns="46310" rIns="92620" bIns="46310" rtlCol="0"/>
          <a:lstStyle>
            <a:lvl1pPr algn="l">
              <a:defRPr sz="1200"/>
            </a:lvl1pPr>
          </a:lstStyle>
          <a:p>
            <a:endParaRPr lang="en-US"/>
          </a:p>
        </p:txBody>
      </p:sp>
      <p:sp>
        <p:nvSpPr>
          <p:cNvPr id="3" name="Date Placeholder 2"/>
          <p:cNvSpPr>
            <a:spLocks noGrp="1"/>
          </p:cNvSpPr>
          <p:nvPr>
            <p:ph type="dt" idx="1"/>
          </p:nvPr>
        </p:nvSpPr>
        <p:spPr>
          <a:xfrm>
            <a:off x="3950256" y="0"/>
            <a:ext cx="3022018" cy="461804"/>
          </a:xfrm>
          <a:prstGeom prst="rect">
            <a:avLst/>
          </a:prstGeom>
        </p:spPr>
        <p:txBody>
          <a:bodyPr vert="horz" lIns="92620" tIns="46310" rIns="92620" bIns="46310" rtlCol="0"/>
          <a:lstStyle>
            <a:lvl1pPr algn="r">
              <a:defRPr sz="1200"/>
            </a:lvl1pPr>
          </a:lstStyle>
          <a:p>
            <a:fld id="{E9BEA02C-C5B4-43F8-BBCE-93098360FDA4}" type="datetimeFigureOut">
              <a:rPr lang="en-US" smtClean="0"/>
              <a:t>16/02/2020</a:t>
            </a:fld>
            <a:endParaRPr lang="en-US"/>
          </a:p>
        </p:txBody>
      </p:sp>
      <p:sp>
        <p:nvSpPr>
          <p:cNvPr id="4" name="Slide Image Placeholder 3"/>
          <p:cNvSpPr>
            <a:spLocks noGrp="1" noRot="1" noChangeAspect="1"/>
          </p:cNvSpPr>
          <p:nvPr>
            <p:ph type="sldImg" idx="2"/>
          </p:nvPr>
        </p:nvSpPr>
        <p:spPr>
          <a:xfrm>
            <a:off x="1177925" y="692150"/>
            <a:ext cx="4618038" cy="3463925"/>
          </a:xfrm>
          <a:prstGeom prst="rect">
            <a:avLst/>
          </a:prstGeom>
          <a:noFill/>
          <a:ln w="12700">
            <a:solidFill>
              <a:prstClr val="black"/>
            </a:solidFill>
          </a:ln>
        </p:spPr>
        <p:txBody>
          <a:bodyPr vert="horz" lIns="92620" tIns="46310" rIns="92620" bIns="46310" rtlCol="0" anchor="ctr"/>
          <a:lstStyle/>
          <a:p>
            <a:endParaRPr lang="en-US"/>
          </a:p>
        </p:txBody>
      </p:sp>
      <p:sp>
        <p:nvSpPr>
          <p:cNvPr id="5" name="Notes Placeholder 4"/>
          <p:cNvSpPr>
            <a:spLocks noGrp="1"/>
          </p:cNvSpPr>
          <p:nvPr>
            <p:ph type="body" sz="quarter" idx="3"/>
          </p:nvPr>
        </p:nvSpPr>
        <p:spPr>
          <a:xfrm>
            <a:off x="697389" y="4387136"/>
            <a:ext cx="5579110" cy="4156234"/>
          </a:xfrm>
          <a:prstGeom prst="rect">
            <a:avLst/>
          </a:prstGeom>
        </p:spPr>
        <p:txBody>
          <a:bodyPr vert="horz" lIns="92620" tIns="46310" rIns="92620" bIns="4631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22018" cy="461804"/>
          </a:xfrm>
          <a:prstGeom prst="rect">
            <a:avLst/>
          </a:prstGeom>
        </p:spPr>
        <p:txBody>
          <a:bodyPr vert="horz" lIns="92620" tIns="46310" rIns="92620" bIns="46310" rtlCol="0" anchor="b"/>
          <a:lstStyle>
            <a:lvl1pPr algn="l">
              <a:defRPr sz="1200"/>
            </a:lvl1pPr>
          </a:lstStyle>
          <a:p>
            <a:r>
              <a:rPr lang="en-US" smtClean="0"/>
              <a:t>Sunday</a:t>
            </a:r>
            <a:endParaRPr lang="en-US"/>
          </a:p>
        </p:txBody>
      </p:sp>
      <p:sp>
        <p:nvSpPr>
          <p:cNvPr id="7" name="Slide Number Placeholder 6"/>
          <p:cNvSpPr>
            <a:spLocks noGrp="1"/>
          </p:cNvSpPr>
          <p:nvPr>
            <p:ph type="sldNum" sz="quarter" idx="5"/>
          </p:nvPr>
        </p:nvSpPr>
        <p:spPr>
          <a:xfrm>
            <a:off x="3950256" y="8772668"/>
            <a:ext cx="3022018" cy="461804"/>
          </a:xfrm>
          <a:prstGeom prst="rect">
            <a:avLst/>
          </a:prstGeom>
        </p:spPr>
        <p:txBody>
          <a:bodyPr vert="horz" lIns="92620" tIns="46310" rIns="92620" bIns="46310" rtlCol="0" anchor="b"/>
          <a:lstStyle>
            <a:lvl1pPr algn="r">
              <a:defRPr sz="1200"/>
            </a:lvl1pPr>
          </a:lstStyle>
          <a:p>
            <a:fld id="{A0466758-8C09-4427-AC86-74467B1F5B3A}" type="slidenum">
              <a:rPr lang="en-US" smtClean="0"/>
              <a:t>‹#›</a:t>
            </a:fld>
            <a:endParaRPr lang="en-US"/>
          </a:p>
        </p:txBody>
      </p:sp>
    </p:spTree>
    <p:extLst>
      <p:ext uri="{BB962C8B-B14F-4D97-AF65-F5344CB8AC3E}">
        <p14:creationId xmlns:p14="http://schemas.microsoft.com/office/powerpoint/2010/main" val="68191524"/>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6" name="Slide Number Placeholder 5"/>
          <p:cNvSpPr>
            <a:spLocks noGrp="1"/>
          </p:cNvSpPr>
          <p:nvPr>
            <p:ph type="sldNum" sz="quarter" idx="12"/>
          </p:nvPr>
        </p:nvSpPr>
        <p:spPr/>
        <p:txBody>
          <a:bodyPr/>
          <a:lstStyle/>
          <a:p>
            <a:fld id="{A0466758-8C09-4427-AC86-74467B1F5B3A}" type="slidenum">
              <a:rPr lang="en-US" smtClean="0"/>
              <a:t>1</a:t>
            </a:fld>
            <a:endParaRPr lang="en-US"/>
          </a:p>
        </p:txBody>
      </p:sp>
    </p:spTree>
    <p:extLst>
      <p:ext uri="{BB962C8B-B14F-4D97-AF65-F5344CB8AC3E}">
        <p14:creationId xmlns:p14="http://schemas.microsoft.com/office/powerpoint/2010/main" val="127618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485E1F-5346-495A-A009-CE93D695A534}" type="datetime1">
              <a:rPr lang="en-US" smtClean="0"/>
              <a:t>16/02/2020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D1594-49AD-4B7E-A8FE-3BE16CAF1E7F}" type="slidenum">
              <a:rPr lang="en-US" smtClean="0"/>
              <a:t>‹#›</a:t>
            </a:fld>
            <a:endParaRPr lang="en-US"/>
          </a:p>
        </p:txBody>
      </p:sp>
    </p:spTree>
    <p:extLst>
      <p:ext uri="{BB962C8B-B14F-4D97-AF65-F5344CB8AC3E}">
        <p14:creationId xmlns:p14="http://schemas.microsoft.com/office/powerpoint/2010/main" val="1390170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955A28-C6F9-4D9D-AC76-4A257689D284}" type="datetime1">
              <a:rPr lang="en-US" smtClean="0"/>
              <a:t>16/02/2020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D1594-49AD-4B7E-A8FE-3BE16CAF1E7F}" type="slidenum">
              <a:rPr lang="en-US" smtClean="0"/>
              <a:t>‹#›</a:t>
            </a:fld>
            <a:endParaRPr lang="en-US"/>
          </a:p>
        </p:txBody>
      </p:sp>
    </p:spTree>
    <p:extLst>
      <p:ext uri="{BB962C8B-B14F-4D97-AF65-F5344CB8AC3E}">
        <p14:creationId xmlns:p14="http://schemas.microsoft.com/office/powerpoint/2010/main" val="1630502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3DE421-6C20-482B-A38A-0053D04C785F}" type="datetime1">
              <a:rPr lang="en-US" smtClean="0"/>
              <a:t>16/02/2020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D1594-49AD-4B7E-A8FE-3BE16CAF1E7F}" type="slidenum">
              <a:rPr lang="en-US" smtClean="0"/>
              <a:t>‹#›</a:t>
            </a:fld>
            <a:endParaRPr lang="en-US"/>
          </a:p>
        </p:txBody>
      </p:sp>
    </p:spTree>
    <p:extLst>
      <p:ext uri="{BB962C8B-B14F-4D97-AF65-F5344CB8AC3E}">
        <p14:creationId xmlns:p14="http://schemas.microsoft.com/office/powerpoint/2010/main" val="4072399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798DB3-815A-4CF5-BF31-0A34B26F11C9}" type="datetime1">
              <a:rPr lang="en-US" smtClean="0"/>
              <a:t>16/02/2020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D1594-49AD-4B7E-A8FE-3BE16CAF1E7F}" type="slidenum">
              <a:rPr lang="en-US" smtClean="0"/>
              <a:t>‹#›</a:t>
            </a:fld>
            <a:endParaRPr lang="en-US"/>
          </a:p>
        </p:txBody>
      </p:sp>
    </p:spTree>
    <p:extLst>
      <p:ext uri="{BB962C8B-B14F-4D97-AF65-F5344CB8AC3E}">
        <p14:creationId xmlns:p14="http://schemas.microsoft.com/office/powerpoint/2010/main" val="1305184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AD1610-01AC-49B9-B820-65E0DDB67743}" type="datetime1">
              <a:rPr lang="en-US" smtClean="0"/>
              <a:t>16/02/2020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D1594-49AD-4B7E-A8FE-3BE16CAF1E7F}" type="slidenum">
              <a:rPr lang="en-US" smtClean="0"/>
              <a:t>‹#›</a:t>
            </a:fld>
            <a:endParaRPr lang="en-US"/>
          </a:p>
        </p:txBody>
      </p:sp>
    </p:spTree>
    <p:extLst>
      <p:ext uri="{BB962C8B-B14F-4D97-AF65-F5344CB8AC3E}">
        <p14:creationId xmlns:p14="http://schemas.microsoft.com/office/powerpoint/2010/main" val="4251244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A594DB-2094-48E6-AB17-1D3D139BC83D}" type="datetime1">
              <a:rPr lang="en-US" smtClean="0"/>
              <a:t>16/02/2020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1D1594-49AD-4B7E-A8FE-3BE16CAF1E7F}" type="slidenum">
              <a:rPr lang="en-US" smtClean="0"/>
              <a:t>‹#›</a:t>
            </a:fld>
            <a:endParaRPr lang="en-US"/>
          </a:p>
        </p:txBody>
      </p:sp>
    </p:spTree>
    <p:extLst>
      <p:ext uri="{BB962C8B-B14F-4D97-AF65-F5344CB8AC3E}">
        <p14:creationId xmlns:p14="http://schemas.microsoft.com/office/powerpoint/2010/main" val="1967214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83F373-9D03-4E6D-9BEE-AE784785C19C}" type="datetime1">
              <a:rPr lang="en-US" smtClean="0"/>
              <a:t>16/02/2020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1D1594-49AD-4B7E-A8FE-3BE16CAF1E7F}" type="slidenum">
              <a:rPr lang="en-US" smtClean="0"/>
              <a:t>‹#›</a:t>
            </a:fld>
            <a:endParaRPr lang="en-US"/>
          </a:p>
        </p:txBody>
      </p:sp>
    </p:spTree>
    <p:extLst>
      <p:ext uri="{BB962C8B-B14F-4D97-AF65-F5344CB8AC3E}">
        <p14:creationId xmlns:p14="http://schemas.microsoft.com/office/powerpoint/2010/main" val="1513201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6EC897-22CE-4732-9A84-D4D76E2AD168}" type="datetime1">
              <a:rPr lang="en-US" smtClean="0"/>
              <a:t>16/02/2020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1D1594-49AD-4B7E-A8FE-3BE16CAF1E7F}" type="slidenum">
              <a:rPr lang="en-US" smtClean="0"/>
              <a:t>‹#›</a:t>
            </a:fld>
            <a:endParaRPr lang="en-US"/>
          </a:p>
        </p:txBody>
      </p:sp>
    </p:spTree>
    <p:extLst>
      <p:ext uri="{BB962C8B-B14F-4D97-AF65-F5344CB8AC3E}">
        <p14:creationId xmlns:p14="http://schemas.microsoft.com/office/powerpoint/2010/main" val="3393184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628D3B-AB78-4355-AF8F-D9BC21C8693C}" type="datetime1">
              <a:rPr lang="en-US" smtClean="0"/>
              <a:t>16/02/2020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1D1594-49AD-4B7E-A8FE-3BE16CAF1E7F}" type="slidenum">
              <a:rPr lang="en-US" smtClean="0"/>
              <a:t>‹#›</a:t>
            </a:fld>
            <a:endParaRPr lang="en-US"/>
          </a:p>
        </p:txBody>
      </p:sp>
    </p:spTree>
    <p:extLst>
      <p:ext uri="{BB962C8B-B14F-4D97-AF65-F5344CB8AC3E}">
        <p14:creationId xmlns:p14="http://schemas.microsoft.com/office/powerpoint/2010/main" val="24615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C9191A-48E6-4F6A-96FC-00B2FCD5BC8D}" type="datetime1">
              <a:rPr lang="en-US" smtClean="0"/>
              <a:t>16/02/2020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1D1594-49AD-4B7E-A8FE-3BE16CAF1E7F}" type="slidenum">
              <a:rPr lang="en-US" smtClean="0"/>
              <a:t>‹#›</a:t>
            </a:fld>
            <a:endParaRPr lang="en-US"/>
          </a:p>
        </p:txBody>
      </p:sp>
    </p:spTree>
    <p:extLst>
      <p:ext uri="{BB962C8B-B14F-4D97-AF65-F5344CB8AC3E}">
        <p14:creationId xmlns:p14="http://schemas.microsoft.com/office/powerpoint/2010/main" val="668808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11214D-E19A-48FC-9E87-5293991B048A}" type="datetime1">
              <a:rPr lang="en-US" smtClean="0"/>
              <a:t>16/02/2020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1D1594-49AD-4B7E-A8FE-3BE16CAF1E7F}" type="slidenum">
              <a:rPr lang="en-US" smtClean="0"/>
              <a:t>‹#›</a:t>
            </a:fld>
            <a:endParaRPr lang="en-US"/>
          </a:p>
        </p:txBody>
      </p:sp>
    </p:spTree>
    <p:extLst>
      <p:ext uri="{BB962C8B-B14F-4D97-AF65-F5344CB8AC3E}">
        <p14:creationId xmlns:p14="http://schemas.microsoft.com/office/powerpoint/2010/main" val="3830457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006316-C58C-4A9E-9E91-63E0977A50B7}" type="datetime1">
              <a:rPr lang="en-US" smtClean="0"/>
              <a:t>16/02/2020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1D1594-49AD-4B7E-A8FE-3BE16CAF1E7F}" type="slidenum">
              <a:rPr lang="en-US" smtClean="0"/>
              <a:t>‹#›</a:t>
            </a:fld>
            <a:endParaRPr lang="en-US"/>
          </a:p>
        </p:txBody>
      </p:sp>
    </p:spTree>
    <p:extLst>
      <p:ext uri="{BB962C8B-B14F-4D97-AF65-F5344CB8AC3E}">
        <p14:creationId xmlns:p14="http://schemas.microsoft.com/office/powerpoint/2010/main" val="1727516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Kisr Logo wight.tif"/>
          <p:cNvPicPr>
            <a:picLocks noChangeAspect="1"/>
          </p:cNvPicPr>
          <p:nvPr/>
        </p:nvPicPr>
        <p:blipFill>
          <a:blip r:embed="rId3">
            <a:duotone>
              <a:prstClr val="black"/>
              <a:schemeClr val="tx2">
                <a:tint val="45000"/>
                <a:satMod val="400000"/>
              </a:schemeClr>
            </a:duotone>
            <a:lum bright="-40000"/>
          </a:blip>
          <a:srcRect/>
          <a:stretch>
            <a:fillRect/>
          </a:stretch>
        </p:blipFill>
        <p:spPr bwMode="auto">
          <a:xfrm>
            <a:off x="7380288" y="333375"/>
            <a:ext cx="1217612" cy="395288"/>
          </a:xfrm>
          <a:prstGeom prst="rect">
            <a:avLst/>
          </a:prstGeom>
          <a:noFill/>
          <a:ln w="9525">
            <a:noFill/>
            <a:miter lim="800000"/>
            <a:headEnd/>
            <a:tailEnd/>
          </a:ln>
        </p:spPr>
      </p:pic>
      <p:sp>
        <p:nvSpPr>
          <p:cNvPr id="5" name="Title 1"/>
          <p:cNvSpPr>
            <a:spLocks noGrp="1"/>
          </p:cNvSpPr>
          <p:nvPr>
            <p:ph type="ctrTitle"/>
          </p:nvPr>
        </p:nvSpPr>
        <p:spPr>
          <a:xfrm>
            <a:off x="722312" y="838200"/>
            <a:ext cx="7875588" cy="2057400"/>
          </a:xfrm>
          <a:prstGeom prst="rect">
            <a:avLst/>
          </a:prstGeom>
          <a:solidFill>
            <a:schemeClr val="tx1"/>
          </a:solidFill>
        </p:spPr>
        <p:txBody>
          <a:bodyPr>
            <a:normAutofit fontScale="90000"/>
          </a:bodyPr>
          <a:lstStyle>
            <a:lvl1pPr algn="ctr">
              <a:defRPr sz="4400" baseline="0">
                <a:solidFill>
                  <a:srgbClr val="0018A8"/>
                </a:solidFill>
              </a:defRPr>
            </a:lvl1pPr>
          </a:lstStyle>
          <a:p>
            <a:r>
              <a:rPr lang="en-GB" dirty="0" smtClean="0">
                <a:solidFill>
                  <a:schemeClr val="bg1"/>
                </a:solidFill>
              </a:rPr>
              <a:t>CHALLENGES IN SCIENTIFIC PUBLICATION IN HIGH QUALITY JOURNALS</a:t>
            </a:r>
            <a:endParaRPr lang="en-GB" dirty="0">
              <a:solidFill>
                <a:schemeClr val="bg1"/>
              </a:solidFill>
            </a:endParaRPr>
          </a:p>
        </p:txBody>
      </p:sp>
      <p:sp>
        <p:nvSpPr>
          <p:cNvPr id="6" name="Subtitle 2"/>
          <p:cNvSpPr>
            <a:spLocks noGrp="1"/>
          </p:cNvSpPr>
          <p:nvPr>
            <p:ph type="subTitle" idx="1"/>
          </p:nvPr>
        </p:nvSpPr>
        <p:spPr>
          <a:xfrm>
            <a:off x="720000" y="2895600"/>
            <a:ext cx="7877900" cy="3348609"/>
          </a:xfrm>
          <a:prstGeom prst="rect">
            <a:avLst/>
          </a:prstGeom>
          <a:solidFill>
            <a:schemeClr val="tx1"/>
          </a:solidFill>
        </p:spPr>
        <p:txBody>
          <a:bodyPr>
            <a:normAutofit/>
          </a:bodyPr>
          <a:lstStyle>
            <a:lvl1pPr marL="0" indent="0" algn="ctr">
              <a:buNone/>
              <a:defRPr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solidFill>
                  <a:srgbClr val="FFFF00"/>
                </a:solidFill>
              </a:rPr>
              <a:t>Dr. S. Neelamani</a:t>
            </a:r>
          </a:p>
          <a:p>
            <a:r>
              <a:rPr lang="en-US" dirty="0" smtClean="0">
                <a:solidFill>
                  <a:srgbClr val="FFFF00"/>
                </a:solidFill>
              </a:rPr>
              <a:t>Senior Research Scientist</a:t>
            </a:r>
          </a:p>
          <a:p>
            <a:r>
              <a:rPr lang="en-US" dirty="0" smtClean="0">
                <a:solidFill>
                  <a:srgbClr val="FFFF00"/>
                </a:solidFill>
              </a:rPr>
              <a:t>Coastal Management Program</a:t>
            </a:r>
          </a:p>
          <a:p>
            <a:r>
              <a:rPr lang="en-US" sz="2800" dirty="0" smtClean="0">
                <a:solidFill>
                  <a:srgbClr val="FFFF00"/>
                </a:solidFill>
              </a:rPr>
              <a:t>Environment and Life Sciences Research Centre</a:t>
            </a:r>
          </a:p>
          <a:p>
            <a:r>
              <a:rPr lang="en-US" dirty="0" smtClean="0">
                <a:solidFill>
                  <a:srgbClr val="FFFF00"/>
                </a:solidFill>
              </a:rPr>
              <a:t>KISR</a:t>
            </a:r>
            <a:endParaRPr lang="en-GB" dirty="0">
              <a:solidFill>
                <a:srgbClr val="FFFF00"/>
              </a:solidFill>
            </a:endParaRPr>
          </a:p>
        </p:txBody>
      </p:sp>
      <p:sp>
        <p:nvSpPr>
          <p:cNvPr id="3" name="Slide Number Placeholder 2"/>
          <p:cNvSpPr>
            <a:spLocks noGrp="1"/>
          </p:cNvSpPr>
          <p:nvPr>
            <p:ph type="sldNum" sz="quarter" idx="12"/>
          </p:nvPr>
        </p:nvSpPr>
        <p:spPr/>
        <p:txBody>
          <a:bodyPr/>
          <a:lstStyle/>
          <a:p>
            <a:fld id="{6A1D1594-49AD-4B7E-A8FE-3BE16CAF1E7F}" type="slidenum">
              <a:rPr lang="en-US" smtClean="0"/>
              <a:t>1</a:t>
            </a:fld>
            <a:r>
              <a:rPr lang="en-US" dirty="0" smtClean="0"/>
              <a:t>.1</a:t>
            </a:r>
            <a:endParaRPr lang="en-US" dirty="0"/>
          </a:p>
        </p:txBody>
      </p:sp>
    </p:spTree>
    <p:extLst>
      <p:ext uri="{BB962C8B-B14F-4D97-AF65-F5344CB8AC3E}">
        <p14:creationId xmlns:p14="http://schemas.microsoft.com/office/powerpoint/2010/main" val="235684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bg/>
                                          </p:spTgt>
                                        </p:tgtEl>
                                        <p:attrNameLst>
                                          <p:attrName>style.visibility</p:attrName>
                                        </p:attrNameLst>
                                      </p:cBhvr>
                                      <p:to>
                                        <p:strVal val="visible"/>
                                      </p:to>
                                    </p:set>
                                    <p:animEffect transition="in" filter="wipe(down)">
                                      <p:cBhvr>
                                        <p:cTn id="12" dur="500"/>
                                        <p:tgtEl>
                                          <p:spTgt spid="6">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wipe(down)">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wipe(down)">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wipe(down)">
                                      <p:cBhvr>
                                        <p:cTn id="27" dur="5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wipe(down)">
                                      <p:cBhvr>
                                        <p:cTn id="32" dur="500"/>
                                        <p:tgtEl>
                                          <p:spTgt spid="6">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Effect transition="in" filter="wipe(down)">
                                      <p:cBhvr>
                                        <p:cTn id="3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phd2published.com/wp-content/uploads/2012/09/Peer-Review-Cartoon2.jpg"/>
          <p:cNvPicPr/>
          <p:nvPr/>
        </p:nvPicPr>
        <p:blipFill>
          <a:blip r:embed="rId2">
            <a:extLst>
              <a:ext uri="{28A0092B-C50C-407E-A947-70E740481C1C}">
                <a14:useLocalDpi xmlns:a14="http://schemas.microsoft.com/office/drawing/2010/main" val="0"/>
              </a:ext>
            </a:extLst>
          </a:blip>
          <a:srcRect/>
          <a:stretch>
            <a:fillRect/>
          </a:stretch>
        </p:blipFill>
        <p:spPr bwMode="auto">
          <a:xfrm>
            <a:off x="1447800" y="838201"/>
            <a:ext cx="6400800" cy="5105399"/>
          </a:xfrm>
          <a:prstGeom prst="rect">
            <a:avLst/>
          </a:prstGeom>
          <a:noFill/>
          <a:ln>
            <a:noFill/>
          </a:ln>
        </p:spPr>
      </p:pic>
      <p:sp>
        <p:nvSpPr>
          <p:cNvPr id="3" name="Slide Number Placeholder 2"/>
          <p:cNvSpPr>
            <a:spLocks noGrp="1"/>
          </p:cNvSpPr>
          <p:nvPr>
            <p:ph type="sldNum" sz="quarter" idx="12"/>
          </p:nvPr>
        </p:nvSpPr>
        <p:spPr/>
        <p:txBody>
          <a:bodyPr/>
          <a:lstStyle/>
          <a:p>
            <a:r>
              <a:rPr lang="en-US" dirty="0" smtClean="0"/>
              <a:t>1.</a:t>
            </a:r>
            <a:fld id="{6A1D1594-49AD-4B7E-A8FE-3BE16CAF1E7F}" type="slidenum">
              <a:rPr lang="en-US" smtClean="0"/>
              <a:t>10</a:t>
            </a:fld>
            <a:endParaRPr lang="en-US" dirty="0"/>
          </a:p>
        </p:txBody>
      </p:sp>
    </p:spTree>
    <p:extLst>
      <p:ext uri="{BB962C8B-B14F-4D97-AF65-F5344CB8AC3E}">
        <p14:creationId xmlns:p14="http://schemas.microsoft.com/office/powerpoint/2010/main" val="2170715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ng abstract crop 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4" descr="Kisr Logo wight.tif"/>
          <p:cNvPicPr>
            <a:picLocks noChangeAspect="1"/>
          </p:cNvPicPr>
          <p:nvPr/>
        </p:nvPicPr>
        <p:blipFill>
          <a:blip r:embed="rId3"/>
          <a:srcRect/>
          <a:stretch>
            <a:fillRect/>
          </a:stretch>
        </p:blipFill>
        <p:spPr bwMode="auto">
          <a:xfrm>
            <a:off x="7380288" y="333375"/>
            <a:ext cx="1217612" cy="395288"/>
          </a:xfrm>
          <a:prstGeom prst="rect">
            <a:avLst/>
          </a:prstGeom>
          <a:noFill/>
          <a:ln w="9525">
            <a:noFill/>
            <a:miter lim="800000"/>
            <a:headEnd/>
            <a:tailEnd/>
          </a:ln>
        </p:spPr>
      </p:pic>
      <p:sp>
        <p:nvSpPr>
          <p:cNvPr id="6" name="Title 1"/>
          <p:cNvSpPr>
            <a:spLocks noGrp="1"/>
          </p:cNvSpPr>
          <p:nvPr>
            <p:ph type="title"/>
          </p:nvPr>
        </p:nvSpPr>
        <p:spPr>
          <a:xfrm>
            <a:off x="152400" y="685800"/>
            <a:ext cx="8568952" cy="1231106"/>
          </a:xfrm>
          <a:prstGeom prst="rect">
            <a:avLst/>
          </a:prstGeom>
        </p:spPr>
        <p:txBody>
          <a:bodyPr>
            <a:normAutofit fontScale="90000"/>
          </a:bodyPr>
          <a:lstStyle>
            <a:lvl1pPr algn="ctr">
              <a:defRPr sz="4000" b="0" cap="none">
                <a:solidFill>
                  <a:srgbClr val="FFFF00"/>
                </a:solidFill>
              </a:defRPr>
            </a:lvl1pPr>
          </a:lstStyle>
          <a:p>
            <a:r>
              <a:rPr lang="en-US" dirty="0" smtClean="0"/>
              <a:t>How do we make sure the paper gets accepted for publication in a reputed journal?  </a:t>
            </a:r>
            <a:endParaRPr lang="en-GB" dirty="0"/>
          </a:p>
        </p:txBody>
      </p:sp>
      <p:sp>
        <p:nvSpPr>
          <p:cNvPr id="7" name="Title 1"/>
          <p:cNvSpPr txBox="1">
            <a:spLocks/>
          </p:cNvSpPr>
          <p:nvPr/>
        </p:nvSpPr>
        <p:spPr bwMode="auto">
          <a:xfrm>
            <a:off x="544568" y="2133600"/>
            <a:ext cx="7837432" cy="430887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ctr" rtl="0" eaLnBrk="1" fontAlgn="base" hangingPunct="1">
              <a:spcBef>
                <a:spcPct val="0"/>
              </a:spcBef>
              <a:spcAft>
                <a:spcPct val="0"/>
              </a:spcAft>
              <a:defRPr sz="6000" b="0" kern="1200" cap="none">
                <a:solidFill>
                  <a:schemeClr val="bg1"/>
                </a:solidFill>
                <a:latin typeface="+mj-lt"/>
                <a:ea typeface="ＭＳ Ｐゴシック" pitchFamily="-65" charset="-128"/>
                <a:cs typeface="ＭＳ Ｐゴシック" charset="-128"/>
              </a:defRPr>
            </a:lvl1pPr>
            <a:lvl2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2pPr>
            <a:lvl3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3pPr>
            <a:lvl4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4pPr>
            <a:lvl5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5pPr>
            <a:lvl6pPr marL="4572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6pPr>
            <a:lvl7pPr marL="9144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7pPr>
            <a:lvl8pPr marL="13716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8pPr>
            <a:lvl9pPr marL="18288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9pPr>
          </a:lstStyle>
          <a:p>
            <a:pPr marL="457200" indent="-457200" algn="just" rtl="0">
              <a:buFont typeface="Arial" pitchFamily="34" charset="0"/>
              <a:buChar char="•"/>
            </a:pPr>
            <a:r>
              <a:rPr lang="en-US" sz="2800" dirty="0" smtClean="0"/>
              <a:t>Make sure the information is NEW and useful for the global</a:t>
            </a:r>
            <a:r>
              <a:rPr lang="en-US" sz="2800" baseline="0" dirty="0" smtClean="0"/>
              <a:t> </a:t>
            </a:r>
            <a:r>
              <a:rPr lang="en-US" sz="2800" dirty="0" smtClean="0"/>
              <a:t>society.</a:t>
            </a:r>
          </a:p>
          <a:p>
            <a:pPr algn="just" rtl="0"/>
            <a:endParaRPr lang="en-US" sz="2800" dirty="0" smtClean="0"/>
          </a:p>
          <a:p>
            <a:pPr marL="457200" indent="-457200" algn="just" rtl="0">
              <a:buFont typeface="Arial" pitchFamily="34" charset="0"/>
              <a:buChar char="•"/>
            </a:pPr>
            <a:r>
              <a:rPr lang="en-US" sz="2800" dirty="0" smtClean="0">
                <a:solidFill>
                  <a:srgbClr val="F927A4"/>
                </a:solidFill>
              </a:rPr>
              <a:t>Impress on</a:t>
            </a:r>
            <a:r>
              <a:rPr lang="en-US" sz="2800" baseline="0" dirty="0" smtClean="0">
                <a:solidFill>
                  <a:srgbClr val="F927A4"/>
                </a:solidFill>
              </a:rPr>
              <a:t> the usefulness of the work for the socioeconomics.</a:t>
            </a:r>
            <a:endParaRPr lang="en-US" sz="2800" dirty="0" smtClean="0">
              <a:solidFill>
                <a:srgbClr val="F927A4"/>
              </a:solidFill>
            </a:endParaRPr>
          </a:p>
          <a:p>
            <a:pPr algn="just" rtl="0"/>
            <a:endParaRPr lang="en-US" sz="2800" dirty="0" smtClean="0"/>
          </a:p>
          <a:p>
            <a:pPr marL="457200" indent="-457200" algn="just" rtl="0">
              <a:buFont typeface="Arial" pitchFamily="34" charset="0"/>
              <a:buChar char="•"/>
            </a:pPr>
            <a:r>
              <a:rPr lang="en-US" sz="2800" dirty="0" smtClean="0">
                <a:solidFill>
                  <a:srgbClr val="25F1FB"/>
                </a:solidFill>
              </a:rPr>
              <a:t>Make sure you are submitting the paper to the RIGHT journal (Your work may be fantastic but the journal you have selected may not be in the subject area of your work).</a:t>
            </a:r>
          </a:p>
        </p:txBody>
      </p:sp>
      <p:sp>
        <p:nvSpPr>
          <p:cNvPr id="3" name="Slide Number Placeholder 2"/>
          <p:cNvSpPr>
            <a:spLocks noGrp="1"/>
          </p:cNvSpPr>
          <p:nvPr>
            <p:ph type="sldNum" sz="quarter" idx="12"/>
          </p:nvPr>
        </p:nvSpPr>
        <p:spPr/>
        <p:txBody>
          <a:bodyPr/>
          <a:lstStyle/>
          <a:p>
            <a:r>
              <a:rPr lang="en-US" dirty="0" smtClean="0"/>
              <a:t>1.</a:t>
            </a:r>
            <a:fld id="{6A1D1594-49AD-4B7E-A8FE-3BE16CAF1E7F}" type="slidenum">
              <a:rPr lang="en-US" smtClean="0"/>
              <a:t>11</a:t>
            </a:fld>
            <a:endParaRPr lang="en-US" dirty="0"/>
          </a:p>
        </p:txBody>
      </p:sp>
    </p:spTree>
    <p:extLst>
      <p:ext uri="{BB962C8B-B14F-4D97-AF65-F5344CB8AC3E}">
        <p14:creationId xmlns:p14="http://schemas.microsoft.com/office/powerpoint/2010/main" val="2600789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ng abstract crop 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4" descr="Kisr Logo wight.tif"/>
          <p:cNvPicPr>
            <a:picLocks noChangeAspect="1"/>
          </p:cNvPicPr>
          <p:nvPr/>
        </p:nvPicPr>
        <p:blipFill>
          <a:blip r:embed="rId3"/>
          <a:srcRect/>
          <a:stretch>
            <a:fillRect/>
          </a:stretch>
        </p:blipFill>
        <p:spPr bwMode="auto">
          <a:xfrm>
            <a:off x="7380288" y="333375"/>
            <a:ext cx="1217612" cy="395288"/>
          </a:xfrm>
          <a:prstGeom prst="rect">
            <a:avLst/>
          </a:prstGeom>
          <a:noFill/>
          <a:ln w="9525">
            <a:noFill/>
            <a:miter lim="800000"/>
            <a:headEnd/>
            <a:tailEnd/>
          </a:ln>
        </p:spPr>
      </p:pic>
      <p:sp>
        <p:nvSpPr>
          <p:cNvPr id="6" name="Title 1"/>
          <p:cNvSpPr>
            <a:spLocks noGrp="1"/>
          </p:cNvSpPr>
          <p:nvPr>
            <p:ph type="title"/>
          </p:nvPr>
        </p:nvSpPr>
        <p:spPr>
          <a:xfrm>
            <a:off x="323528" y="764704"/>
            <a:ext cx="8712968" cy="1231106"/>
          </a:xfrm>
          <a:prstGeom prst="rect">
            <a:avLst/>
          </a:prstGeom>
        </p:spPr>
        <p:txBody>
          <a:bodyPr>
            <a:normAutofit fontScale="90000"/>
          </a:bodyPr>
          <a:lstStyle>
            <a:lvl1pPr algn="ctr">
              <a:defRPr sz="4000" b="0" cap="none">
                <a:solidFill>
                  <a:srgbClr val="FFFF00"/>
                </a:solidFill>
              </a:defRPr>
            </a:lvl1pPr>
          </a:lstStyle>
          <a:p>
            <a:r>
              <a:rPr lang="en-US" dirty="0" smtClean="0"/>
              <a:t>How do we make sure the paper gets accepted for publication? (</a:t>
            </a:r>
            <a:r>
              <a:rPr lang="en-US" dirty="0" err="1" smtClean="0"/>
              <a:t>Contd</a:t>
            </a:r>
            <a:r>
              <a:rPr lang="en-US" dirty="0" smtClean="0"/>
              <a:t>…) </a:t>
            </a:r>
            <a:endParaRPr lang="en-GB" dirty="0"/>
          </a:p>
        </p:txBody>
      </p:sp>
      <p:sp>
        <p:nvSpPr>
          <p:cNvPr id="7" name="Title 1"/>
          <p:cNvSpPr txBox="1">
            <a:spLocks/>
          </p:cNvSpPr>
          <p:nvPr/>
        </p:nvSpPr>
        <p:spPr bwMode="auto">
          <a:xfrm>
            <a:off x="323528" y="2314575"/>
            <a:ext cx="8568952" cy="393954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ctr" rtl="0" eaLnBrk="1" fontAlgn="base" hangingPunct="1">
              <a:spcBef>
                <a:spcPct val="0"/>
              </a:spcBef>
              <a:spcAft>
                <a:spcPct val="0"/>
              </a:spcAft>
              <a:defRPr sz="6000" b="0" kern="1200" cap="none">
                <a:solidFill>
                  <a:schemeClr val="bg1"/>
                </a:solidFill>
                <a:latin typeface="+mj-lt"/>
                <a:ea typeface="ＭＳ Ｐゴシック" pitchFamily="-65" charset="-128"/>
                <a:cs typeface="ＭＳ Ｐゴシック" charset="-128"/>
              </a:defRPr>
            </a:lvl1pPr>
            <a:lvl2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2pPr>
            <a:lvl3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3pPr>
            <a:lvl4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4pPr>
            <a:lvl5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5pPr>
            <a:lvl6pPr marL="4572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6pPr>
            <a:lvl7pPr marL="9144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7pPr>
            <a:lvl8pPr marL="13716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8pPr>
            <a:lvl9pPr marL="18288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9pPr>
          </a:lstStyle>
          <a:p>
            <a:pPr marL="457200" indent="-457200" algn="just" rtl="0">
              <a:buFont typeface="Arial" pitchFamily="34" charset="0"/>
              <a:buChar char="•"/>
            </a:pPr>
            <a:r>
              <a:rPr lang="en-US" sz="3200" dirty="0" smtClean="0"/>
              <a:t>Prove that the data used for the paper is accurate/authentic.</a:t>
            </a:r>
          </a:p>
          <a:p>
            <a:pPr algn="just" rtl="0"/>
            <a:endParaRPr lang="en-US" sz="3200" dirty="0" smtClean="0"/>
          </a:p>
          <a:p>
            <a:pPr marL="457200" indent="-457200" algn="just" rtl="0">
              <a:buFont typeface="Arial" pitchFamily="34" charset="0"/>
              <a:buChar char="•"/>
            </a:pPr>
            <a:r>
              <a:rPr lang="en-US" sz="3200" dirty="0" smtClean="0">
                <a:solidFill>
                  <a:srgbClr val="25F1FB"/>
                </a:solidFill>
              </a:rPr>
              <a:t>Prove that the literature review is up to date.</a:t>
            </a:r>
          </a:p>
          <a:p>
            <a:pPr algn="just" rtl="0"/>
            <a:endParaRPr lang="en-US" sz="3200" dirty="0" smtClean="0"/>
          </a:p>
          <a:p>
            <a:pPr marL="457200" indent="-457200" algn="just" rtl="0">
              <a:buFont typeface="Arial" pitchFamily="34" charset="0"/>
              <a:buChar char="•"/>
            </a:pPr>
            <a:r>
              <a:rPr lang="en-US" sz="3200" dirty="0" smtClean="0">
                <a:solidFill>
                  <a:srgbClr val="F927A4"/>
                </a:solidFill>
              </a:rPr>
              <a:t>Make sure the language of writing is acceptable.</a:t>
            </a:r>
          </a:p>
          <a:p>
            <a:pPr algn="just" rtl="0"/>
            <a:endParaRPr lang="en-US" sz="3200" dirty="0" smtClean="0"/>
          </a:p>
          <a:p>
            <a:pPr algn="just" rtl="0"/>
            <a:endParaRPr lang="en-US" sz="3200" dirty="0" smtClean="0"/>
          </a:p>
        </p:txBody>
      </p:sp>
      <p:sp>
        <p:nvSpPr>
          <p:cNvPr id="3" name="Slide Number Placeholder 2"/>
          <p:cNvSpPr>
            <a:spLocks noGrp="1"/>
          </p:cNvSpPr>
          <p:nvPr>
            <p:ph type="sldNum" sz="quarter" idx="12"/>
          </p:nvPr>
        </p:nvSpPr>
        <p:spPr/>
        <p:txBody>
          <a:bodyPr/>
          <a:lstStyle/>
          <a:p>
            <a:r>
              <a:rPr lang="en-US" dirty="0" smtClean="0"/>
              <a:t>1.</a:t>
            </a:r>
            <a:fld id="{6A1D1594-49AD-4B7E-A8FE-3BE16CAF1E7F}" type="slidenum">
              <a:rPr lang="en-US" smtClean="0"/>
              <a:t>12</a:t>
            </a:fld>
            <a:endParaRPr lang="en-US" dirty="0"/>
          </a:p>
        </p:txBody>
      </p:sp>
    </p:spTree>
    <p:extLst>
      <p:ext uri="{BB962C8B-B14F-4D97-AF65-F5344CB8AC3E}">
        <p14:creationId xmlns:p14="http://schemas.microsoft.com/office/powerpoint/2010/main" val="6187000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ng abstract crop 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4" descr="Kisr Logo wight.tif"/>
          <p:cNvPicPr>
            <a:picLocks noChangeAspect="1"/>
          </p:cNvPicPr>
          <p:nvPr/>
        </p:nvPicPr>
        <p:blipFill>
          <a:blip r:embed="rId3"/>
          <a:srcRect/>
          <a:stretch>
            <a:fillRect/>
          </a:stretch>
        </p:blipFill>
        <p:spPr bwMode="auto">
          <a:xfrm>
            <a:off x="7380288" y="333375"/>
            <a:ext cx="1217612" cy="395288"/>
          </a:xfrm>
          <a:prstGeom prst="rect">
            <a:avLst/>
          </a:prstGeom>
          <a:noFill/>
          <a:ln w="9525">
            <a:noFill/>
            <a:miter lim="800000"/>
            <a:headEnd/>
            <a:tailEnd/>
          </a:ln>
        </p:spPr>
      </p:pic>
      <p:sp>
        <p:nvSpPr>
          <p:cNvPr id="6" name="Title 1"/>
          <p:cNvSpPr>
            <a:spLocks noGrp="1"/>
          </p:cNvSpPr>
          <p:nvPr>
            <p:ph type="title"/>
          </p:nvPr>
        </p:nvSpPr>
        <p:spPr>
          <a:xfrm>
            <a:off x="76200" y="76200"/>
            <a:ext cx="7144072" cy="1231106"/>
          </a:xfrm>
          <a:prstGeom prst="rect">
            <a:avLst/>
          </a:prstGeom>
        </p:spPr>
        <p:txBody>
          <a:bodyPr>
            <a:normAutofit fontScale="90000"/>
          </a:bodyPr>
          <a:lstStyle>
            <a:lvl1pPr algn="ctr">
              <a:defRPr sz="4000" b="0" cap="none">
                <a:solidFill>
                  <a:srgbClr val="FFFF00"/>
                </a:solidFill>
              </a:defRPr>
            </a:lvl1pPr>
          </a:lstStyle>
          <a:p>
            <a:r>
              <a:rPr lang="en-US" dirty="0" smtClean="0"/>
              <a:t>How do we make sure the paper gets accepted for publication? (</a:t>
            </a:r>
            <a:r>
              <a:rPr lang="en-US" dirty="0" err="1" smtClean="0"/>
              <a:t>Contd</a:t>
            </a:r>
            <a:r>
              <a:rPr lang="en-US" dirty="0" smtClean="0"/>
              <a:t>…) </a:t>
            </a:r>
            <a:endParaRPr lang="en-GB" dirty="0"/>
          </a:p>
        </p:txBody>
      </p:sp>
      <p:sp>
        <p:nvSpPr>
          <p:cNvPr id="7" name="Title 1"/>
          <p:cNvSpPr txBox="1">
            <a:spLocks/>
          </p:cNvSpPr>
          <p:nvPr/>
        </p:nvSpPr>
        <p:spPr bwMode="auto">
          <a:xfrm>
            <a:off x="323528" y="1371600"/>
            <a:ext cx="7677472" cy="492442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ctr" rtl="0" eaLnBrk="1" fontAlgn="base" hangingPunct="1">
              <a:spcBef>
                <a:spcPct val="0"/>
              </a:spcBef>
              <a:spcAft>
                <a:spcPct val="0"/>
              </a:spcAft>
              <a:defRPr sz="6000" b="0" kern="1200" cap="none">
                <a:solidFill>
                  <a:schemeClr val="bg1"/>
                </a:solidFill>
                <a:latin typeface="+mj-lt"/>
                <a:ea typeface="ＭＳ Ｐゴシック" pitchFamily="-65" charset="-128"/>
                <a:cs typeface="ＭＳ Ｐゴシック" charset="-128"/>
              </a:defRPr>
            </a:lvl1pPr>
            <a:lvl2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2pPr>
            <a:lvl3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3pPr>
            <a:lvl4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4pPr>
            <a:lvl5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5pPr>
            <a:lvl6pPr marL="4572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6pPr>
            <a:lvl7pPr marL="9144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7pPr>
            <a:lvl8pPr marL="13716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8pPr>
            <a:lvl9pPr marL="18288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9pPr>
          </a:lstStyle>
          <a:p>
            <a:pPr marL="457200" indent="-457200" algn="just" rtl="0">
              <a:buFont typeface="Arial" pitchFamily="34" charset="0"/>
              <a:buChar char="•"/>
            </a:pPr>
            <a:r>
              <a:rPr lang="en-US" sz="3200" dirty="0" smtClean="0"/>
              <a:t> Make</a:t>
            </a:r>
            <a:r>
              <a:rPr lang="en-US" sz="3200" baseline="0" dirty="0" smtClean="0"/>
              <a:t> sure the Plots/Figures in the paper are impressive.</a:t>
            </a:r>
          </a:p>
          <a:p>
            <a:pPr algn="just" rtl="0"/>
            <a:endParaRPr lang="en-US" sz="3200" baseline="0" dirty="0" smtClean="0"/>
          </a:p>
          <a:p>
            <a:pPr marL="457200" indent="-457200" algn="just" rtl="0">
              <a:buFont typeface="Arial" pitchFamily="34" charset="0"/>
              <a:buChar char="•"/>
            </a:pPr>
            <a:r>
              <a:rPr lang="en-US" sz="3200" baseline="0" dirty="0" smtClean="0">
                <a:solidFill>
                  <a:srgbClr val="FFC000"/>
                </a:solidFill>
              </a:rPr>
              <a:t>Make sure the tables are well organized.</a:t>
            </a:r>
          </a:p>
          <a:p>
            <a:pPr algn="just" rtl="0"/>
            <a:endParaRPr lang="en-US" sz="3200" baseline="0" dirty="0" smtClean="0"/>
          </a:p>
          <a:p>
            <a:pPr marL="457200" indent="-457200" algn="just" rtl="0">
              <a:buFont typeface="Arial" pitchFamily="34" charset="0"/>
              <a:buChar char="•"/>
            </a:pPr>
            <a:r>
              <a:rPr lang="en-US" sz="3200" baseline="0" dirty="0" smtClean="0">
                <a:solidFill>
                  <a:srgbClr val="9DF4FD"/>
                </a:solidFill>
              </a:rPr>
              <a:t>Make sure the conclusions are appealing.</a:t>
            </a:r>
          </a:p>
          <a:p>
            <a:pPr algn="just" rtl="0"/>
            <a:endParaRPr lang="en-US" sz="3200" baseline="0" dirty="0" smtClean="0"/>
          </a:p>
          <a:p>
            <a:pPr marL="457200" indent="-457200" algn="just" rtl="0">
              <a:buFont typeface="Arial" pitchFamily="34" charset="0"/>
              <a:buChar char="•"/>
            </a:pPr>
            <a:r>
              <a:rPr lang="en-US" sz="3200" baseline="0" dirty="0" smtClean="0">
                <a:solidFill>
                  <a:srgbClr val="F927A4"/>
                </a:solidFill>
              </a:rPr>
              <a:t>Follow the paper writing instructions meticulously (Which is different for each Journal).</a:t>
            </a:r>
            <a:endParaRPr lang="en-US" sz="3200" dirty="0" smtClean="0">
              <a:solidFill>
                <a:srgbClr val="F927A4"/>
              </a:solidFill>
            </a:endParaRPr>
          </a:p>
        </p:txBody>
      </p:sp>
      <p:sp>
        <p:nvSpPr>
          <p:cNvPr id="3" name="Slide Number Placeholder 2"/>
          <p:cNvSpPr>
            <a:spLocks noGrp="1"/>
          </p:cNvSpPr>
          <p:nvPr>
            <p:ph type="sldNum" sz="quarter" idx="12"/>
          </p:nvPr>
        </p:nvSpPr>
        <p:spPr/>
        <p:txBody>
          <a:bodyPr/>
          <a:lstStyle/>
          <a:p>
            <a:r>
              <a:rPr lang="en-US" dirty="0" smtClean="0"/>
              <a:t>1.</a:t>
            </a:r>
            <a:fld id="{6A1D1594-49AD-4B7E-A8FE-3BE16CAF1E7F}" type="slidenum">
              <a:rPr lang="en-US" smtClean="0"/>
              <a:t>13</a:t>
            </a:fld>
            <a:endParaRPr lang="en-US" dirty="0"/>
          </a:p>
        </p:txBody>
      </p:sp>
    </p:spTree>
    <p:extLst>
      <p:ext uri="{BB962C8B-B14F-4D97-AF65-F5344CB8AC3E}">
        <p14:creationId xmlns:p14="http://schemas.microsoft.com/office/powerpoint/2010/main" val="17303814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rc_mi" descr="http://hunterswritings.files.wordpress.com/2013/03/reading_and_writers.jpg"/>
          <p:cNvPicPr/>
          <p:nvPr/>
        </p:nvPicPr>
        <p:blipFill>
          <a:blip r:embed="rId2">
            <a:extLst>
              <a:ext uri="{28A0092B-C50C-407E-A947-70E740481C1C}">
                <a14:useLocalDpi xmlns:a14="http://schemas.microsoft.com/office/drawing/2010/main" val="0"/>
              </a:ext>
            </a:extLst>
          </a:blip>
          <a:srcRect/>
          <a:stretch>
            <a:fillRect/>
          </a:stretch>
        </p:blipFill>
        <p:spPr bwMode="auto">
          <a:xfrm>
            <a:off x="1951990" y="2103755"/>
            <a:ext cx="5240020" cy="2650490"/>
          </a:xfrm>
          <a:prstGeom prst="rect">
            <a:avLst/>
          </a:prstGeom>
          <a:noFill/>
          <a:ln>
            <a:noFill/>
          </a:ln>
        </p:spPr>
      </p:pic>
      <p:sp>
        <p:nvSpPr>
          <p:cNvPr id="3" name="Slide Number Placeholder 2"/>
          <p:cNvSpPr>
            <a:spLocks noGrp="1"/>
          </p:cNvSpPr>
          <p:nvPr>
            <p:ph type="sldNum" sz="quarter" idx="12"/>
          </p:nvPr>
        </p:nvSpPr>
        <p:spPr/>
        <p:txBody>
          <a:bodyPr/>
          <a:lstStyle/>
          <a:p>
            <a:r>
              <a:rPr lang="en-US" dirty="0" smtClean="0"/>
              <a:t>1.</a:t>
            </a:r>
            <a:fld id="{6A1D1594-49AD-4B7E-A8FE-3BE16CAF1E7F}" type="slidenum">
              <a:rPr lang="en-US" smtClean="0"/>
              <a:t>14</a:t>
            </a:fld>
            <a:endParaRPr lang="en-US" dirty="0"/>
          </a:p>
        </p:txBody>
      </p:sp>
      <p:sp>
        <p:nvSpPr>
          <p:cNvPr id="2" name="TextBox 1"/>
          <p:cNvSpPr txBox="1"/>
          <p:nvPr/>
        </p:nvSpPr>
        <p:spPr>
          <a:xfrm>
            <a:off x="914400" y="762000"/>
            <a:ext cx="6553200" cy="830997"/>
          </a:xfrm>
          <a:prstGeom prst="rect">
            <a:avLst/>
          </a:prstGeom>
          <a:solidFill>
            <a:srgbClr val="99FF33"/>
          </a:solidFill>
        </p:spPr>
        <p:txBody>
          <a:bodyPr wrap="square" rtlCol="0">
            <a:spAutoFit/>
          </a:bodyPr>
          <a:lstStyle/>
          <a:p>
            <a:r>
              <a:rPr lang="en-US" sz="4800" dirty="0" smtClean="0"/>
              <a:t>What is that I should do?</a:t>
            </a:r>
            <a:endParaRPr lang="en-US" sz="4800" dirty="0"/>
          </a:p>
        </p:txBody>
      </p:sp>
    </p:spTree>
    <p:extLst>
      <p:ext uri="{BB962C8B-B14F-4D97-AF65-F5344CB8AC3E}">
        <p14:creationId xmlns:p14="http://schemas.microsoft.com/office/powerpoint/2010/main" val="1171914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lastingvow.com/wp-content/uploads/2013/10/writers-mind1.jpg"/>
          <p:cNvPicPr/>
          <p:nvPr/>
        </p:nvPicPr>
        <p:blipFill>
          <a:blip r:embed="rId2">
            <a:extLst>
              <a:ext uri="{28A0092B-C50C-407E-A947-70E740481C1C}">
                <a14:useLocalDpi xmlns:a14="http://schemas.microsoft.com/office/drawing/2010/main" val="0"/>
              </a:ext>
            </a:extLst>
          </a:blip>
          <a:srcRect/>
          <a:stretch>
            <a:fillRect/>
          </a:stretch>
        </p:blipFill>
        <p:spPr bwMode="auto">
          <a:xfrm>
            <a:off x="1676401" y="228600"/>
            <a:ext cx="6324600" cy="6127749"/>
          </a:xfrm>
          <a:prstGeom prst="rect">
            <a:avLst/>
          </a:prstGeom>
          <a:noFill/>
          <a:ln>
            <a:noFill/>
          </a:ln>
        </p:spPr>
      </p:pic>
      <p:sp>
        <p:nvSpPr>
          <p:cNvPr id="4" name="Slide Number Placeholder 3"/>
          <p:cNvSpPr>
            <a:spLocks noGrp="1"/>
          </p:cNvSpPr>
          <p:nvPr>
            <p:ph type="sldNum" sz="quarter" idx="12"/>
          </p:nvPr>
        </p:nvSpPr>
        <p:spPr/>
        <p:txBody>
          <a:bodyPr/>
          <a:lstStyle/>
          <a:p>
            <a:r>
              <a:rPr lang="en-US" dirty="0" smtClean="0"/>
              <a:t>1.</a:t>
            </a:r>
            <a:fld id="{6A1D1594-49AD-4B7E-A8FE-3BE16CAF1E7F}" type="slidenum">
              <a:rPr lang="en-US" smtClean="0"/>
              <a:t>15</a:t>
            </a:fld>
            <a:endParaRPr lang="en-US" dirty="0"/>
          </a:p>
        </p:txBody>
      </p:sp>
    </p:spTree>
    <p:extLst>
      <p:ext uri="{BB962C8B-B14F-4D97-AF65-F5344CB8AC3E}">
        <p14:creationId xmlns:p14="http://schemas.microsoft.com/office/powerpoint/2010/main" val="32676194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rc_mi" descr="http://i1.wp.com/thishappymom.com/wp-content/uploads/2014/10/it-is-perfectly-okay-to-write-garbage.png?resize=600%2C600"/>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04800"/>
            <a:ext cx="6324600" cy="6172200"/>
          </a:xfrm>
          <a:prstGeom prst="rect">
            <a:avLst/>
          </a:prstGeom>
          <a:noFill/>
          <a:ln>
            <a:noFill/>
          </a:ln>
        </p:spPr>
      </p:pic>
      <p:sp>
        <p:nvSpPr>
          <p:cNvPr id="4" name="Slide Number Placeholder 3"/>
          <p:cNvSpPr>
            <a:spLocks noGrp="1"/>
          </p:cNvSpPr>
          <p:nvPr>
            <p:ph type="sldNum" sz="quarter" idx="12"/>
          </p:nvPr>
        </p:nvSpPr>
        <p:spPr/>
        <p:txBody>
          <a:bodyPr/>
          <a:lstStyle/>
          <a:p>
            <a:r>
              <a:rPr lang="en-US" dirty="0" smtClean="0"/>
              <a:t>1.</a:t>
            </a:r>
            <a:fld id="{6A1D1594-49AD-4B7E-A8FE-3BE16CAF1E7F}" type="slidenum">
              <a:rPr lang="en-US" smtClean="0"/>
              <a:t>16</a:t>
            </a:fld>
            <a:endParaRPr lang="en-US" dirty="0"/>
          </a:p>
        </p:txBody>
      </p:sp>
    </p:spTree>
    <p:extLst>
      <p:ext uri="{BB962C8B-B14F-4D97-AF65-F5344CB8AC3E}">
        <p14:creationId xmlns:p14="http://schemas.microsoft.com/office/powerpoint/2010/main" val="1913880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ng abstract crop 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4" descr="Kisr Logo wight.tif"/>
          <p:cNvPicPr>
            <a:picLocks noChangeAspect="1"/>
          </p:cNvPicPr>
          <p:nvPr/>
        </p:nvPicPr>
        <p:blipFill>
          <a:blip r:embed="rId3"/>
          <a:srcRect/>
          <a:stretch>
            <a:fillRect/>
          </a:stretch>
        </p:blipFill>
        <p:spPr bwMode="auto">
          <a:xfrm>
            <a:off x="7380288" y="333375"/>
            <a:ext cx="1217612" cy="395288"/>
          </a:xfrm>
          <a:prstGeom prst="rect">
            <a:avLst/>
          </a:prstGeom>
          <a:noFill/>
          <a:ln w="9525">
            <a:noFill/>
            <a:miter lim="800000"/>
            <a:headEnd/>
            <a:tailEnd/>
          </a:ln>
        </p:spPr>
      </p:pic>
      <p:sp>
        <p:nvSpPr>
          <p:cNvPr id="6" name="Title 1"/>
          <p:cNvSpPr>
            <a:spLocks noGrp="1"/>
          </p:cNvSpPr>
          <p:nvPr>
            <p:ph type="title"/>
          </p:nvPr>
        </p:nvSpPr>
        <p:spPr>
          <a:xfrm>
            <a:off x="323528" y="764704"/>
            <a:ext cx="8712968" cy="1231106"/>
          </a:xfrm>
          <a:prstGeom prst="rect">
            <a:avLst/>
          </a:prstGeom>
        </p:spPr>
        <p:txBody>
          <a:bodyPr>
            <a:noAutofit/>
          </a:bodyPr>
          <a:lstStyle>
            <a:lvl1pPr algn="ctr">
              <a:defRPr sz="4000" b="0" cap="none">
                <a:solidFill>
                  <a:srgbClr val="FFFF00"/>
                </a:solidFill>
              </a:defRPr>
            </a:lvl1pPr>
          </a:lstStyle>
          <a:p>
            <a:r>
              <a:rPr lang="en-US" sz="4400" dirty="0" smtClean="0"/>
              <a:t>Some possible reasons for paper rejection</a:t>
            </a:r>
            <a:endParaRPr lang="en-GB" sz="4400" dirty="0"/>
          </a:p>
        </p:txBody>
      </p:sp>
      <p:sp>
        <p:nvSpPr>
          <p:cNvPr id="7" name="Title 1"/>
          <p:cNvSpPr txBox="1">
            <a:spLocks/>
          </p:cNvSpPr>
          <p:nvPr/>
        </p:nvSpPr>
        <p:spPr bwMode="auto">
          <a:xfrm>
            <a:off x="323528" y="2232660"/>
            <a:ext cx="8568952" cy="393954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ctr" rtl="0" eaLnBrk="1" fontAlgn="base" hangingPunct="1">
              <a:spcBef>
                <a:spcPct val="0"/>
              </a:spcBef>
              <a:spcAft>
                <a:spcPct val="0"/>
              </a:spcAft>
              <a:defRPr sz="6000" b="0" kern="1200" cap="none">
                <a:solidFill>
                  <a:schemeClr val="bg1"/>
                </a:solidFill>
                <a:latin typeface="+mj-lt"/>
                <a:ea typeface="ＭＳ Ｐゴシック" pitchFamily="-65" charset="-128"/>
                <a:cs typeface="ＭＳ Ｐゴシック" charset="-128"/>
              </a:defRPr>
            </a:lvl1pPr>
            <a:lvl2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2pPr>
            <a:lvl3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3pPr>
            <a:lvl4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4pPr>
            <a:lvl5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5pPr>
            <a:lvl6pPr marL="4572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6pPr>
            <a:lvl7pPr marL="9144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7pPr>
            <a:lvl8pPr marL="13716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8pPr>
            <a:lvl9pPr marL="18288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9pPr>
          </a:lstStyle>
          <a:p>
            <a:pPr marL="457200" indent="-457200" algn="just" rtl="0">
              <a:buFont typeface="Arial" pitchFamily="34" charset="0"/>
              <a:buChar char="•"/>
            </a:pPr>
            <a:r>
              <a:rPr lang="en-US" sz="3200" dirty="0" smtClean="0"/>
              <a:t> The research does  not make a sufficiently large contribution to the BODY OF KNOWLEDGE. </a:t>
            </a:r>
          </a:p>
          <a:p>
            <a:pPr marL="457200" indent="-457200" algn="just" rtl="0">
              <a:buFont typeface="Arial" pitchFamily="34" charset="0"/>
              <a:buChar char="•"/>
            </a:pPr>
            <a:r>
              <a:rPr lang="en-US" sz="3200" baseline="0" dirty="0" smtClean="0">
                <a:solidFill>
                  <a:srgbClr val="FFC000"/>
                </a:solidFill>
              </a:rPr>
              <a:t>The</a:t>
            </a:r>
            <a:r>
              <a:rPr lang="en-US" sz="3200" dirty="0" smtClean="0">
                <a:solidFill>
                  <a:srgbClr val="FFC000"/>
                </a:solidFill>
              </a:rPr>
              <a:t> conceptual framework (i.e. Literature review) is not well developed.</a:t>
            </a:r>
          </a:p>
          <a:p>
            <a:pPr marL="457200" indent="-457200" algn="just" rtl="0">
              <a:buFont typeface="Arial" pitchFamily="34" charset="0"/>
              <a:buChar char="•"/>
            </a:pPr>
            <a:r>
              <a:rPr lang="en-US" sz="3200" baseline="0" dirty="0" smtClean="0">
                <a:solidFill>
                  <a:srgbClr val="25F1FB"/>
                </a:solidFill>
              </a:rPr>
              <a:t>The methodology used in the study is seriously flawed</a:t>
            </a:r>
            <a:r>
              <a:rPr lang="en-US" sz="3200" dirty="0" smtClean="0">
                <a:solidFill>
                  <a:srgbClr val="25F1FB"/>
                </a:solidFill>
              </a:rPr>
              <a:t> (e.g. the sample is too small or the reliability and validity of the measures used are questionable)</a:t>
            </a:r>
          </a:p>
        </p:txBody>
      </p:sp>
      <p:sp>
        <p:nvSpPr>
          <p:cNvPr id="3" name="Slide Number Placeholder 2"/>
          <p:cNvSpPr>
            <a:spLocks noGrp="1"/>
          </p:cNvSpPr>
          <p:nvPr>
            <p:ph type="sldNum" sz="quarter" idx="12"/>
          </p:nvPr>
        </p:nvSpPr>
        <p:spPr/>
        <p:txBody>
          <a:bodyPr/>
          <a:lstStyle/>
          <a:p>
            <a:r>
              <a:rPr lang="en-US" dirty="0" smtClean="0"/>
              <a:t>1.</a:t>
            </a:r>
            <a:fld id="{6A1D1594-49AD-4B7E-A8FE-3BE16CAF1E7F}" type="slidenum">
              <a:rPr lang="en-US" smtClean="0"/>
              <a:t>17</a:t>
            </a:fld>
            <a:endParaRPr lang="en-US" dirty="0"/>
          </a:p>
        </p:txBody>
      </p:sp>
    </p:spTree>
    <p:extLst>
      <p:ext uri="{BB962C8B-B14F-4D97-AF65-F5344CB8AC3E}">
        <p14:creationId xmlns:p14="http://schemas.microsoft.com/office/powerpoint/2010/main" val="30282643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ng abstract crop 1.jpg"/>
          <p:cNvPicPr>
            <a:picLocks noChangeAspect="1"/>
          </p:cNvPicPr>
          <p:nvPr/>
        </p:nvPicPr>
        <p:blipFill>
          <a:blip r:embed="rId2"/>
          <a:srcRect/>
          <a:stretch>
            <a:fillRect/>
          </a:stretch>
        </p:blipFill>
        <p:spPr bwMode="auto">
          <a:xfrm>
            <a:off x="0" y="76200"/>
            <a:ext cx="9144000" cy="6858000"/>
          </a:xfrm>
          <a:prstGeom prst="rect">
            <a:avLst/>
          </a:prstGeom>
          <a:noFill/>
          <a:ln w="9525">
            <a:noFill/>
            <a:miter lim="800000"/>
            <a:headEnd/>
            <a:tailEnd/>
          </a:ln>
        </p:spPr>
      </p:pic>
      <p:pic>
        <p:nvPicPr>
          <p:cNvPr id="5" name="Picture 4" descr="Kisr Logo wight.tif"/>
          <p:cNvPicPr>
            <a:picLocks noChangeAspect="1"/>
          </p:cNvPicPr>
          <p:nvPr/>
        </p:nvPicPr>
        <p:blipFill>
          <a:blip r:embed="rId3"/>
          <a:srcRect/>
          <a:stretch>
            <a:fillRect/>
          </a:stretch>
        </p:blipFill>
        <p:spPr bwMode="auto">
          <a:xfrm>
            <a:off x="7380288" y="333375"/>
            <a:ext cx="1217612" cy="395288"/>
          </a:xfrm>
          <a:prstGeom prst="rect">
            <a:avLst/>
          </a:prstGeom>
          <a:noFill/>
          <a:ln w="9525">
            <a:noFill/>
            <a:miter lim="800000"/>
            <a:headEnd/>
            <a:tailEnd/>
          </a:ln>
        </p:spPr>
      </p:pic>
      <p:sp>
        <p:nvSpPr>
          <p:cNvPr id="6" name="Title 1"/>
          <p:cNvSpPr>
            <a:spLocks noGrp="1"/>
          </p:cNvSpPr>
          <p:nvPr>
            <p:ph type="title"/>
          </p:nvPr>
        </p:nvSpPr>
        <p:spPr>
          <a:xfrm>
            <a:off x="323528" y="764704"/>
            <a:ext cx="8712968" cy="1231106"/>
          </a:xfrm>
          <a:prstGeom prst="rect">
            <a:avLst/>
          </a:prstGeom>
        </p:spPr>
        <p:txBody>
          <a:bodyPr>
            <a:noAutofit/>
          </a:bodyPr>
          <a:lstStyle>
            <a:lvl1pPr algn="ctr">
              <a:defRPr sz="4000" b="0" cap="none">
                <a:solidFill>
                  <a:srgbClr val="FFFF00"/>
                </a:solidFill>
              </a:defRPr>
            </a:lvl1pPr>
          </a:lstStyle>
          <a:p>
            <a:r>
              <a:rPr lang="en-US" sz="4400" dirty="0" smtClean="0"/>
              <a:t>Some possible reasons for paper rejection (</a:t>
            </a:r>
            <a:r>
              <a:rPr lang="en-US" sz="4400" dirty="0" err="1" smtClean="0"/>
              <a:t>Contd</a:t>
            </a:r>
            <a:r>
              <a:rPr lang="en-US" sz="4400" dirty="0" smtClean="0"/>
              <a:t>…)</a:t>
            </a:r>
            <a:endParaRPr lang="en-GB" sz="4400" dirty="0"/>
          </a:p>
        </p:txBody>
      </p:sp>
      <p:sp>
        <p:nvSpPr>
          <p:cNvPr id="7" name="Title 1"/>
          <p:cNvSpPr txBox="1">
            <a:spLocks/>
          </p:cNvSpPr>
          <p:nvPr/>
        </p:nvSpPr>
        <p:spPr bwMode="auto">
          <a:xfrm>
            <a:off x="323528" y="2256472"/>
            <a:ext cx="8568952" cy="344709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ctr" rtl="0" eaLnBrk="1" fontAlgn="base" hangingPunct="1">
              <a:spcBef>
                <a:spcPct val="0"/>
              </a:spcBef>
              <a:spcAft>
                <a:spcPct val="0"/>
              </a:spcAft>
              <a:defRPr sz="6000" b="0" kern="1200" cap="none">
                <a:solidFill>
                  <a:schemeClr val="bg1"/>
                </a:solidFill>
                <a:latin typeface="+mj-lt"/>
                <a:ea typeface="ＭＳ Ｐゴシック" pitchFamily="-65" charset="-128"/>
                <a:cs typeface="ＭＳ Ｐゴシック" charset="-128"/>
              </a:defRPr>
            </a:lvl1pPr>
            <a:lvl2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2pPr>
            <a:lvl3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3pPr>
            <a:lvl4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4pPr>
            <a:lvl5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5pPr>
            <a:lvl6pPr marL="4572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6pPr>
            <a:lvl7pPr marL="9144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7pPr>
            <a:lvl8pPr marL="13716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8pPr>
            <a:lvl9pPr marL="18288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9pPr>
          </a:lstStyle>
          <a:p>
            <a:pPr marL="457200" indent="-457200" algn="just" rtl="0">
              <a:buFont typeface="Arial" pitchFamily="34" charset="0"/>
              <a:buChar char="•"/>
            </a:pPr>
            <a:r>
              <a:rPr lang="en-US" sz="3200" dirty="0" smtClean="0"/>
              <a:t>Not within the scope of journal</a:t>
            </a:r>
          </a:p>
          <a:p>
            <a:pPr marL="457200" indent="-457200" algn="just">
              <a:buFont typeface="Arial" pitchFamily="34" charset="0"/>
              <a:buChar char="•"/>
            </a:pPr>
            <a:r>
              <a:rPr lang="en-US" sz="3200" dirty="0" smtClean="0">
                <a:solidFill>
                  <a:srgbClr val="25F1FB"/>
                </a:solidFill>
              </a:rPr>
              <a:t>The </a:t>
            </a:r>
            <a:r>
              <a:rPr lang="en-US" sz="3200" dirty="0">
                <a:solidFill>
                  <a:srgbClr val="25F1FB"/>
                </a:solidFill>
              </a:rPr>
              <a:t>writing style is disorganized / Article is not structured </a:t>
            </a:r>
            <a:r>
              <a:rPr lang="en-US" sz="3200" dirty="0" smtClean="0">
                <a:solidFill>
                  <a:srgbClr val="25F1FB"/>
                </a:solidFill>
              </a:rPr>
              <a:t>properly</a:t>
            </a:r>
            <a:r>
              <a:rPr lang="en-US" sz="3200" dirty="0">
                <a:solidFill>
                  <a:srgbClr val="25F1FB"/>
                </a:solidFill>
              </a:rPr>
              <a:t>.</a:t>
            </a:r>
            <a:r>
              <a:rPr lang="en-US" sz="3200" dirty="0" smtClean="0">
                <a:solidFill>
                  <a:srgbClr val="25F1FB"/>
                </a:solidFill>
              </a:rPr>
              <a:t> </a:t>
            </a:r>
          </a:p>
          <a:p>
            <a:pPr marL="457200" indent="-457200" algn="just">
              <a:buFont typeface="Arial" pitchFamily="34" charset="0"/>
              <a:buChar char="•"/>
            </a:pPr>
            <a:r>
              <a:rPr lang="en-US" sz="3200" dirty="0" smtClean="0">
                <a:solidFill>
                  <a:srgbClr val="FFC000"/>
                </a:solidFill>
              </a:rPr>
              <a:t>Unsupported claims in the paper</a:t>
            </a:r>
          </a:p>
          <a:p>
            <a:pPr marL="457200" indent="-457200" algn="just">
              <a:buFont typeface="Arial" pitchFamily="34" charset="0"/>
              <a:buChar char="•"/>
            </a:pPr>
            <a:r>
              <a:rPr lang="en-US" sz="3200" dirty="0" smtClean="0">
                <a:solidFill>
                  <a:srgbClr val="00FFCC"/>
                </a:solidFill>
              </a:rPr>
              <a:t>Not referencing prior papers</a:t>
            </a:r>
          </a:p>
          <a:p>
            <a:pPr marL="457200" indent="-457200" algn="just">
              <a:buFont typeface="Arial" pitchFamily="34" charset="0"/>
              <a:buChar char="•"/>
            </a:pPr>
            <a:r>
              <a:rPr lang="en-US" sz="3200" dirty="0" smtClean="0">
                <a:solidFill>
                  <a:srgbClr val="FF0000"/>
                </a:solidFill>
              </a:rPr>
              <a:t>Results not significant (The use of the study result is insignificant)</a:t>
            </a:r>
            <a:endParaRPr lang="en-US" sz="3200" dirty="0">
              <a:solidFill>
                <a:srgbClr val="FF0000"/>
              </a:solidFill>
            </a:endParaRPr>
          </a:p>
        </p:txBody>
      </p:sp>
      <p:sp>
        <p:nvSpPr>
          <p:cNvPr id="3" name="Slide Number Placeholder 2"/>
          <p:cNvSpPr>
            <a:spLocks noGrp="1"/>
          </p:cNvSpPr>
          <p:nvPr>
            <p:ph type="sldNum" sz="quarter" idx="12"/>
          </p:nvPr>
        </p:nvSpPr>
        <p:spPr/>
        <p:txBody>
          <a:bodyPr/>
          <a:lstStyle/>
          <a:p>
            <a:r>
              <a:rPr lang="en-US" dirty="0" smtClean="0"/>
              <a:t>1.</a:t>
            </a:r>
            <a:fld id="{6A1D1594-49AD-4B7E-A8FE-3BE16CAF1E7F}" type="slidenum">
              <a:rPr lang="en-US" smtClean="0"/>
              <a:t>18</a:t>
            </a:fld>
            <a:endParaRPr lang="en-US" dirty="0"/>
          </a:p>
        </p:txBody>
      </p:sp>
    </p:spTree>
    <p:extLst>
      <p:ext uri="{BB962C8B-B14F-4D97-AF65-F5344CB8AC3E}">
        <p14:creationId xmlns:p14="http://schemas.microsoft.com/office/powerpoint/2010/main" val="35021226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ng abstract crop 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4" descr="Kisr Logo wight.tif"/>
          <p:cNvPicPr>
            <a:picLocks noChangeAspect="1"/>
          </p:cNvPicPr>
          <p:nvPr/>
        </p:nvPicPr>
        <p:blipFill>
          <a:blip r:embed="rId3"/>
          <a:srcRect/>
          <a:stretch>
            <a:fillRect/>
          </a:stretch>
        </p:blipFill>
        <p:spPr bwMode="auto">
          <a:xfrm>
            <a:off x="7380288" y="333375"/>
            <a:ext cx="1217612" cy="395288"/>
          </a:xfrm>
          <a:prstGeom prst="rect">
            <a:avLst/>
          </a:prstGeom>
          <a:noFill/>
          <a:ln w="9525">
            <a:noFill/>
            <a:miter lim="800000"/>
            <a:headEnd/>
            <a:tailEnd/>
          </a:ln>
        </p:spPr>
      </p:pic>
      <p:sp>
        <p:nvSpPr>
          <p:cNvPr id="6" name="Title 1"/>
          <p:cNvSpPr>
            <a:spLocks noGrp="1"/>
          </p:cNvSpPr>
          <p:nvPr>
            <p:ph type="title"/>
          </p:nvPr>
        </p:nvSpPr>
        <p:spPr>
          <a:xfrm>
            <a:off x="323528" y="764704"/>
            <a:ext cx="8568952" cy="1846659"/>
          </a:xfrm>
          <a:prstGeom prst="rect">
            <a:avLst/>
          </a:prstGeom>
        </p:spPr>
        <p:txBody>
          <a:bodyPr/>
          <a:lstStyle>
            <a:lvl1pPr algn="ctr">
              <a:defRPr sz="4000" b="0" cap="none">
                <a:solidFill>
                  <a:srgbClr val="FFFF00"/>
                </a:solidFill>
              </a:defRPr>
            </a:lvl1pPr>
          </a:lstStyle>
          <a:p>
            <a:pPr algn="just"/>
            <a:r>
              <a:rPr lang="en-US" dirty="0" smtClean="0"/>
              <a:t>Is the institute and geographical location of the work place  important?</a:t>
            </a:r>
            <a:endParaRPr lang="en-GB" dirty="0"/>
          </a:p>
        </p:txBody>
      </p:sp>
      <p:sp>
        <p:nvSpPr>
          <p:cNvPr id="7" name="Title 1"/>
          <p:cNvSpPr txBox="1">
            <a:spLocks/>
          </p:cNvSpPr>
          <p:nvPr/>
        </p:nvSpPr>
        <p:spPr bwMode="auto">
          <a:xfrm>
            <a:off x="323528" y="2815768"/>
            <a:ext cx="8568952" cy="295465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ctr" rtl="0" eaLnBrk="1" fontAlgn="base" hangingPunct="1">
              <a:spcBef>
                <a:spcPct val="0"/>
              </a:spcBef>
              <a:spcAft>
                <a:spcPct val="0"/>
              </a:spcAft>
              <a:defRPr sz="6000" b="0" kern="1200" cap="none">
                <a:solidFill>
                  <a:schemeClr val="bg1"/>
                </a:solidFill>
                <a:latin typeface="+mj-lt"/>
                <a:ea typeface="ＭＳ Ｐゴシック" pitchFamily="-65" charset="-128"/>
                <a:cs typeface="ＭＳ Ｐゴシック" charset="-128"/>
              </a:defRPr>
            </a:lvl1pPr>
            <a:lvl2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2pPr>
            <a:lvl3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3pPr>
            <a:lvl4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4pPr>
            <a:lvl5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5pPr>
            <a:lvl6pPr marL="4572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6pPr>
            <a:lvl7pPr marL="9144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7pPr>
            <a:lvl8pPr marL="13716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8pPr>
            <a:lvl9pPr marL="18288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9pPr>
          </a:lstStyle>
          <a:p>
            <a:pPr marL="457200" indent="-457200" algn="just" rtl="0">
              <a:buFont typeface="Arial" pitchFamily="34" charset="0"/>
              <a:buChar char="•"/>
            </a:pPr>
            <a:r>
              <a:rPr lang="en-US" sz="3200" dirty="0" smtClean="0"/>
              <a:t>It seems </a:t>
            </a:r>
            <a:r>
              <a:rPr lang="en-US" sz="3200" dirty="0" smtClean="0">
                <a:solidFill>
                  <a:srgbClr val="25F1FB"/>
                </a:solidFill>
              </a:rPr>
              <a:t>YES</a:t>
            </a:r>
            <a:r>
              <a:rPr lang="en-US" sz="3200" baseline="0" dirty="0" smtClean="0"/>
              <a:t>. (</a:t>
            </a:r>
            <a:r>
              <a:rPr lang="en-US" sz="3200" baseline="0" dirty="0" smtClean="0">
                <a:solidFill>
                  <a:srgbClr val="99FF33"/>
                </a:solidFill>
              </a:rPr>
              <a:t>I feel this from my own experience</a:t>
            </a:r>
            <a:r>
              <a:rPr lang="en-US" sz="3200" baseline="0" dirty="0" smtClean="0"/>
              <a:t>)</a:t>
            </a:r>
          </a:p>
          <a:p>
            <a:pPr algn="just" rtl="0"/>
            <a:endParaRPr lang="en-US" sz="3200" baseline="0" dirty="0" smtClean="0"/>
          </a:p>
          <a:p>
            <a:pPr marL="457200" indent="-457200" algn="just" rtl="0">
              <a:buFont typeface="Arial" pitchFamily="34" charset="0"/>
              <a:buChar char="•"/>
            </a:pPr>
            <a:r>
              <a:rPr lang="en-US" sz="3200" baseline="0" dirty="0" smtClean="0"/>
              <a:t>The reviewer’s first impression of a paper from a reputed institute is “POSITIVE”. </a:t>
            </a:r>
          </a:p>
          <a:p>
            <a:pPr algn="just" rtl="0"/>
            <a:endParaRPr lang="en-US" sz="3200" baseline="0" dirty="0" smtClean="0"/>
          </a:p>
        </p:txBody>
      </p:sp>
      <p:sp>
        <p:nvSpPr>
          <p:cNvPr id="3" name="Slide Number Placeholder 2"/>
          <p:cNvSpPr>
            <a:spLocks noGrp="1"/>
          </p:cNvSpPr>
          <p:nvPr>
            <p:ph type="sldNum" sz="quarter" idx="12"/>
          </p:nvPr>
        </p:nvSpPr>
        <p:spPr/>
        <p:txBody>
          <a:bodyPr/>
          <a:lstStyle/>
          <a:p>
            <a:r>
              <a:rPr lang="en-US" dirty="0" smtClean="0"/>
              <a:t>1.</a:t>
            </a:r>
            <a:fld id="{6A1D1594-49AD-4B7E-A8FE-3BE16CAF1E7F}" type="slidenum">
              <a:rPr lang="en-US" smtClean="0"/>
              <a:t>19</a:t>
            </a:fld>
            <a:endParaRPr lang="en-US" dirty="0"/>
          </a:p>
        </p:txBody>
      </p:sp>
    </p:spTree>
    <p:extLst>
      <p:ext uri="{BB962C8B-B14F-4D97-AF65-F5344CB8AC3E}">
        <p14:creationId xmlns:p14="http://schemas.microsoft.com/office/powerpoint/2010/main" val="18521254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ng abstract crop 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4" descr="Kisr Logo wight.tif"/>
          <p:cNvPicPr>
            <a:picLocks noChangeAspect="1"/>
          </p:cNvPicPr>
          <p:nvPr/>
        </p:nvPicPr>
        <p:blipFill>
          <a:blip r:embed="rId3"/>
          <a:srcRect/>
          <a:stretch>
            <a:fillRect/>
          </a:stretch>
        </p:blipFill>
        <p:spPr bwMode="auto">
          <a:xfrm>
            <a:off x="7380288" y="333375"/>
            <a:ext cx="1217612" cy="395288"/>
          </a:xfrm>
          <a:prstGeom prst="rect">
            <a:avLst/>
          </a:prstGeom>
          <a:noFill/>
          <a:ln w="9525">
            <a:noFill/>
            <a:miter lim="800000"/>
            <a:headEnd/>
            <a:tailEnd/>
          </a:ln>
        </p:spPr>
      </p:pic>
      <p:sp>
        <p:nvSpPr>
          <p:cNvPr id="6" name="Title 1"/>
          <p:cNvSpPr>
            <a:spLocks noGrp="1"/>
          </p:cNvSpPr>
          <p:nvPr>
            <p:ph type="title"/>
          </p:nvPr>
        </p:nvSpPr>
        <p:spPr>
          <a:xfrm>
            <a:off x="323528" y="152400"/>
            <a:ext cx="8568952" cy="2769989"/>
          </a:xfrm>
          <a:prstGeom prst="rect">
            <a:avLst/>
          </a:prstGeom>
        </p:spPr>
        <p:txBody>
          <a:bodyPr>
            <a:normAutofit fontScale="90000"/>
          </a:bodyPr>
          <a:lstStyle>
            <a:lvl1pPr algn="ctr">
              <a:defRPr sz="6000" b="0" cap="none">
                <a:solidFill>
                  <a:srgbClr val="FFFF00"/>
                </a:solidFill>
              </a:defRPr>
            </a:lvl1pPr>
          </a:lstStyle>
          <a:p>
            <a:r>
              <a:rPr lang="en-US" dirty="0" smtClean="0"/>
              <a:t>Why to publish our scientific works in Reputed Journals?</a:t>
            </a:r>
            <a:endParaRPr lang="en-GB" dirty="0"/>
          </a:p>
        </p:txBody>
      </p:sp>
      <p:sp>
        <p:nvSpPr>
          <p:cNvPr id="7" name="Title 1"/>
          <p:cNvSpPr txBox="1">
            <a:spLocks/>
          </p:cNvSpPr>
          <p:nvPr/>
        </p:nvSpPr>
        <p:spPr>
          <a:xfrm>
            <a:off x="475928" y="2743200"/>
            <a:ext cx="8568952" cy="36131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6000" b="0" kern="1200" cap="none">
                <a:solidFill>
                  <a:srgbClr val="FFFF00"/>
                </a:solidFill>
                <a:latin typeface="+mj-lt"/>
                <a:ea typeface="+mj-ea"/>
                <a:cs typeface="+mj-cs"/>
              </a:defRPr>
            </a:lvl1pPr>
          </a:lstStyle>
          <a:p>
            <a:pPr marL="857250" indent="-857250" algn="l">
              <a:buFont typeface="Arial" pitchFamily="34" charset="0"/>
              <a:buChar char="•"/>
            </a:pPr>
            <a:r>
              <a:rPr lang="en-GB" sz="4800" dirty="0" smtClean="0">
                <a:solidFill>
                  <a:srgbClr val="25F1FB"/>
                </a:solidFill>
              </a:rPr>
              <a:t>Promotion</a:t>
            </a:r>
          </a:p>
          <a:p>
            <a:pPr marL="857250" indent="-857250" algn="l">
              <a:buFont typeface="Arial" pitchFamily="34" charset="0"/>
              <a:buChar char="•"/>
            </a:pPr>
            <a:r>
              <a:rPr lang="en-GB" sz="4800" dirty="0" smtClean="0">
                <a:solidFill>
                  <a:srgbClr val="25F1FB"/>
                </a:solidFill>
              </a:rPr>
              <a:t>Research responsibility</a:t>
            </a:r>
          </a:p>
          <a:p>
            <a:pPr marL="857250" indent="-857250" algn="l">
              <a:buFont typeface="Arial" pitchFamily="34" charset="0"/>
              <a:buChar char="•"/>
            </a:pPr>
            <a:r>
              <a:rPr lang="en-GB" sz="4800" dirty="0" smtClean="0">
                <a:solidFill>
                  <a:srgbClr val="25F1FB"/>
                </a:solidFill>
              </a:rPr>
              <a:t>Research  growth</a:t>
            </a:r>
          </a:p>
          <a:p>
            <a:pPr marL="857250" indent="-857250" algn="l">
              <a:buFont typeface="Arial" pitchFamily="34" charset="0"/>
              <a:buChar char="•"/>
            </a:pPr>
            <a:r>
              <a:rPr lang="en-GB" sz="4800" dirty="0" smtClean="0">
                <a:solidFill>
                  <a:srgbClr val="25F1FB"/>
                </a:solidFill>
              </a:rPr>
              <a:t>Recognition (Self and Country)</a:t>
            </a:r>
            <a:endParaRPr lang="en-GB" sz="4800" dirty="0">
              <a:solidFill>
                <a:srgbClr val="25F1FB"/>
              </a:solidFill>
            </a:endParaRPr>
          </a:p>
        </p:txBody>
      </p:sp>
      <p:sp>
        <p:nvSpPr>
          <p:cNvPr id="3" name="Slide Number Placeholder 2"/>
          <p:cNvSpPr>
            <a:spLocks noGrp="1"/>
          </p:cNvSpPr>
          <p:nvPr>
            <p:ph type="sldNum" sz="quarter" idx="12"/>
          </p:nvPr>
        </p:nvSpPr>
        <p:spPr/>
        <p:txBody>
          <a:bodyPr/>
          <a:lstStyle/>
          <a:p>
            <a:r>
              <a:rPr lang="en-US" dirty="0" smtClean="0"/>
              <a:t>1.</a:t>
            </a:r>
            <a:fld id="{6A1D1594-49AD-4B7E-A8FE-3BE16CAF1E7F}" type="slidenum">
              <a:rPr lang="en-US" smtClean="0"/>
              <a:t>2</a:t>
            </a:fld>
            <a:endParaRPr lang="en-US" dirty="0"/>
          </a:p>
        </p:txBody>
      </p:sp>
    </p:spTree>
    <p:extLst>
      <p:ext uri="{BB962C8B-B14F-4D97-AF65-F5344CB8AC3E}">
        <p14:creationId xmlns:p14="http://schemas.microsoft.com/office/powerpoint/2010/main" val="19971123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ng abstract crop 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4" descr="Kisr Logo wight.tif"/>
          <p:cNvPicPr>
            <a:picLocks noChangeAspect="1"/>
          </p:cNvPicPr>
          <p:nvPr/>
        </p:nvPicPr>
        <p:blipFill>
          <a:blip r:embed="rId3"/>
          <a:srcRect/>
          <a:stretch>
            <a:fillRect/>
          </a:stretch>
        </p:blipFill>
        <p:spPr bwMode="auto">
          <a:xfrm>
            <a:off x="7380288" y="333375"/>
            <a:ext cx="1217612" cy="395288"/>
          </a:xfrm>
          <a:prstGeom prst="rect">
            <a:avLst/>
          </a:prstGeom>
          <a:noFill/>
          <a:ln w="9525">
            <a:noFill/>
            <a:miter lim="800000"/>
            <a:headEnd/>
            <a:tailEnd/>
          </a:ln>
        </p:spPr>
      </p:pic>
      <p:sp>
        <p:nvSpPr>
          <p:cNvPr id="6" name="Title 1"/>
          <p:cNvSpPr>
            <a:spLocks noGrp="1"/>
          </p:cNvSpPr>
          <p:nvPr>
            <p:ph type="title"/>
          </p:nvPr>
        </p:nvSpPr>
        <p:spPr>
          <a:xfrm>
            <a:off x="323528" y="972741"/>
            <a:ext cx="8568952" cy="1846659"/>
          </a:xfrm>
          <a:prstGeom prst="rect">
            <a:avLst/>
          </a:prstGeom>
        </p:spPr>
        <p:txBody>
          <a:bodyPr>
            <a:normAutofit fontScale="90000"/>
          </a:bodyPr>
          <a:lstStyle>
            <a:lvl1pPr algn="ctr">
              <a:defRPr sz="4000" b="0" cap="none">
                <a:solidFill>
                  <a:srgbClr val="FFFF00"/>
                </a:solidFill>
              </a:defRPr>
            </a:lvl1pPr>
          </a:lstStyle>
          <a:p>
            <a:pPr algn="just"/>
            <a:r>
              <a:rPr lang="en-US" dirty="0" smtClean="0"/>
              <a:t>Is it true that a Scientifically impressive paper gets rejected because of poor language?</a:t>
            </a:r>
            <a:endParaRPr lang="en-GB" dirty="0"/>
          </a:p>
        </p:txBody>
      </p:sp>
      <p:sp>
        <p:nvSpPr>
          <p:cNvPr id="7" name="Title 1"/>
          <p:cNvSpPr txBox="1">
            <a:spLocks/>
          </p:cNvSpPr>
          <p:nvPr/>
        </p:nvSpPr>
        <p:spPr bwMode="auto">
          <a:xfrm>
            <a:off x="323528" y="2815768"/>
            <a:ext cx="8568952" cy="295465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ctr" rtl="0" eaLnBrk="1" fontAlgn="base" hangingPunct="1">
              <a:spcBef>
                <a:spcPct val="0"/>
              </a:spcBef>
              <a:spcAft>
                <a:spcPct val="0"/>
              </a:spcAft>
              <a:defRPr sz="6000" b="0" kern="1200" cap="none">
                <a:solidFill>
                  <a:schemeClr val="bg1"/>
                </a:solidFill>
                <a:latin typeface="+mj-lt"/>
                <a:ea typeface="ＭＳ Ｐゴシック" pitchFamily="-65" charset="-128"/>
                <a:cs typeface="ＭＳ Ｐゴシック" charset="-128"/>
              </a:defRPr>
            </a:lvl1pPr>
            <a:lvl2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2pPr>
            <a:lvl3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3pPr>
            <a:lvl4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4pPr>
            <a:lvl5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5pPr>
            <a:lvl6pPr marL="4572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6pPr>
            <a:lvl7pPr marL="9144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7pPr>
            <a:lvl8pPr marL="13716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8pPr>
            <a:lvl9pPr marL="18288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9pPr>
          </a:lstStyle>
          <a:p>
            <a:pPr marL="457200" indent="-457200" algn="just" rtl="0">
              <a:buFont typeface="Arial" pitchFamily="34" charset="0"/>
              <a:buChar char="•"/>
            </a:pPr>
            <a:r>
              <a:rPr lang="en-US" sz="3200" dirty="0" smtClean="0">
                <a:solidFill>
                  <a:srgbClr val="25F1FB"/>
                </a:solidFill>
              </a:rPr>
              <a:t>YES</a:t>
            </a:r>
            <a:r>
              <a:rPr lang="en-US" sz="3200" baseline="0" dirty="0" smtClean="0">
                <a:solidFill>
                  <a:srgbClr val="25F1FB"/>
                </a:solidFill>
              </a:rPr>
              <a:t>.</a:t>
            </a:r>
          </a:p>
          <a:p>
            <a:pPr algn="just" rtl="0"/>
            <a:endParaRPr lang="en-US" sz="3200" baseline="0" dirty="0" smtClean="0"/>
          </a:p>
          <a:p>
            <a:pPr marL="457200" indent="-457200" algn="just" rtl="0">
              <a:buFont typeface="Arial" pitchFamily="34" charset="0"/>
              <a:buChar char="•"/>
            </a:pPr>
            <a:r>
              <a:rPr lang="en-US" sz="3200" baseline="0" dirty="0" smtClean="0"/>
              <a:t>It is hence important that a native English speaker reads the paper for Grammar correction before submission. </a:t>
            </a:r>
          </a:p>
          <a:p>
            <a:pPr algn="just" rtl="0"/>
            <a:endParaRPr lang="en-US" sz="3200" baseline="0" dirty="0" smtClean="0"/>
          </a:p>
        </p:txBody>
      </p:sp>
      <p:sp>
        <p:nvSpPr>
          <p:cNvPr id="3" name="Slide Number Placeholder 2"/>
          <p:cNvSpPr>
            <a:spLocks noGrp="1"/>
          </p:cNvSpPr>
          <p:nvPr>
            <p:ph type="sldNum" sz="quarter" idx="12"/>
          </p:nvPr>
        </p:nvSpPr>
        <p:spPr/>
        <p:txBody>
          <a:bodyPr/>
          <a:lstStyle/>
          <a:p>
            <a:r>
              <a:rPr lang="en-US" dirty="0" smtClean="0"/>
              <a:t>1.</a:t>
            </a:r>
            <a:fld id="{6A1D1594-49AD-4B7E-A8FE-3BE16CAF1E7F}" type="slidenum">
              <a:rPr lang="en-US" smtClean="0"/>
              <a:t>20</a:t>
            </a:fld>
            <a:endParaRPr lang="en-US" dirty="0"/>
          </a:p>
        </p:txBody>
      </p:sp>
    </p:spTree>
    <p:extLst>
      <p:ext uri="{BB962C8B-B14F-4D97-AF65-F5344CB8AC3E}">
        <p14:creationId xmlns:p14="http://schemas.microsoft.com/office/powerpoint/2010/main" val="27357629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ng abstract crop 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4" descr="Kisr Logo wight.tif"/>
          <p:cNvPicPr>
            <a:picLocks noChangeAspect="1"/>
          </p:cNvPicPr>
          <p:nvPr/>
        </p:nvPicPr>
        <p:blipFill>
          <a:blip r:embed="rId3"/>
          <a:srcRect/>
          <a:stretch>
            <a:fillRect/>
          </a:stretch>
        </p:blipFill>
        <p:spPr bwMode="auto">
          <a:xfrm>
            <a:off x="7380288" y="333375"/>
            <a:ext cx="1217612" cy="395288"/>
          </a:xfrm>
          <a:prstGeom prst="rect">
            <a:avLst/>
          </a:prstGeom>
          <a:noFill/>
          <a:ln w="9525">
            <a:noFill/>
            <a:miter lim="800000"/>
            <a:headEnd/>
            <a:tailEnd/>
          </a:ln>
        </p:spPr>
      </p:pic>
      <p:sp>
        <p:nvSpPr>
          <p:cNvPr id="8" name="Title 1"/>
          <p:cNvSpPr>
            <a:spLocks noGrp="1"/>
          </p:cNvSpPr>
          <p:nvPr>
            <p:ph type="title"/>
          </p:nvPr>
        </p:nvSpPr>
        <p:spPr>
          <a:xfrm>
            <a:off x="323528" y="764704"/>
            <a:ext cx="8568952" cy="1846659"/>
          </a:xfrm>
          <a:prstGeom prst="rect">
            <a:avLst/>
          </a:prstGeom>
        </p:spPr>
        <p:txBody>
          <a:bodyPr/>
          <a:lstStyle>
            <a:lvl1pPr algn="ctr">
              <a:defRPr sz="4000" b="0" cap="none" baseline="0">
                <a:solidFill>
                  <a:srgbClr val="FFFF00"/>
                </a:solidFill>
              </a:defRPr>
            </a:lvl1pPr>
          </a:lstStyle>
          <a:p>
            <a:r>
              <a:rPr lang="en-GB" dirty="0" smtClean="0"/>
              <a:t>Other items you have to keep in mind before submitting a paper for review</a:t>
            </a:r>
            <a:endParaRPr lang="en-GB" dirty="0"/>
          </a:p>
        </p:txBody>
      </p:sp>
      <p:sp>
        <p:nvSpPr>
          <p:cNvPr id="9" name="Title 1"/>
          <p:cNvSpPr txBox="1">
            <a:spLocks/>
          </p:cNvSpPr>
          <p:nvPr/>
        </p:nvSpPr>
        <p:spPr bwMode="auto">
          <a:xfrm>
            <a:off x="323528" y="2815768"/>
            <a:ext cx="8568952" cy="344709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ctr" rtl="0" eaLnBrk="1" fontAlgn="base" hangingPunct="1">
              <a:spcBef>
                <a:spcPct val="0"/>
              </a:spcBef>
              <a:spcAft>
                <a:spcPct val="0"/>
              </a:spcAft>
              <a:defRPr sz="6000" b="0" kern="1200" cap="none">
                <a:solidFill>
                  <a:schemeClr val="bg1"/>
                </a:solidFill>
                <a:latin typeface="+mj-lt"/>
                <a:ea typeface="ＭＳ Ｐゴシック" pitchFamily="-65" charset="-128"/>
                <a:cs typeface="ＭＳ Ｐゴシック" charset="-128"/>
              </a:defRPr>
            </a:lvl1pPr>
            <a:lvl2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2pPr>
            <a:lvl3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3pPr>
            <a:lvl4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4pPr>
            <a:lvl5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5pPr>
            <a:lvl6pPr marL="4572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6pPr>
            <a:lvl7pPr marL="9144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7pPr>
            <a:lvl8pPr marL="13716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8pPr>
            <a:lvl9pPr marL="18288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9pPr>
          </a:lstStyle>
          <a:p>
            <a:pPr marL="457200" indent="-457200" algn="just" rtl="0">
              <a:buFont typeface="Arial" pitchFamily="34" charset="0"/>
              <a:buChar char="•"/>
            </a:pPr>
            <a:r>
              <a:rPr lang="en-US" sz="3200" dirty="0" smtClean="0">
                <a:solidFill>
                  <a:srgbClr val="25F1FB"/>
                </a:solidFill>
              </a:rPr>
              <a:t>Subject</a:t>
            </a:r>
            <a:r>
              <a:rPr lang="en-US" sz="3200" baseline="0" dirty="0" smtClean="0">
                <a:solidFill>
                  <a:srgbClr val="25F1FB"/>
                </a:solidFill>
              </a:rPr>
              <a:t> area of the journal.</a:t>
            </a:r>
          </a:p>
          <a:p>
            <a:pPr algn="just" rtl="0"/>
            <a:endParaRPr lang="en-US" sz="3200" baseline="0" dirty="0" smtClean="0"/>
          </a:p>
          <a:p>
            <a:pPr marL="457200" indent="-457200" algn="just" rtl="0">
              <a:buFont typeface="Arial" pitchFamily="34" charset="0"/>
              <a:buChar char="•"/>
            </a:pPr>
            <a:r>
              <a:rPr lang="en-US" sz="3200" baseline="0" dirty="0" smtClean="0"/>
              <a:t>Fairness and rapidity of the editorial process</a:t>
            </a:r>
          </a:p>
          <a:p>
            <a:pPr algn="just" rtl="0"/>
            <a:endParaRPr lang="en-US" sz="3200" baseline="0" dirty="0" smtClean="0"/>
          </a:p>
          <a:p>
            <a:pPr marL="457200" indent="-457200" algn="just" rtl="0">
              <a:buFont typeface="Arial" pitchFamily="34" charset="0"/>
              <a:buChar char="•"/>
            </a:pPr>
            <a:r>
              <a:rPr lang="en-US" sz="3200" baseline="0" dirty="0" smtClean="0"/>
              <a:t> </a:t>
            </a:r>
            <a:r>
              <a:rPr lang="en-US" sz="3200" baseline="0" dirty="0" smtClean="0">
                <a:solidFill>
                  <a:srgbClr val="FFC000"/>
                </a:solidFill>
              </a:rPr>
              <a:t>Probability of acceptance</a:t>
            </a:r>
          </a:p>
          <a:p>
            <a:pPr algn="just" rtl="0"/>
            <a:endParaRPr lang="en-US" sz="3200" baseline="0" dirty="0" smtClean="0"/>
          </a:p>
          <a:p>
            <a:pPr marL="457200" indent="-457200" algn="just" rtl="0">
              <a:buFont typeface="Arial" pitchFamily="34" charset="0"/>
              <a:buChar char="•"/>
            </a:pPr>
            <a:r>
              <a:rPr lang="en-US" sz="3200" baseline="0" dirty="0" smtClean="0">
                <a:solidFill>
                  <a:srgbClr val="99FF33"/>
                </a:solidFill>
              </a:rPr>
              <a:t>Publication cost</a:t>
            </a:r>
          </a:p>
        </p:txBody>
      </p:sp>
      <p:sp>
        <p:nvSpPr>
          <p:cNvPr id="3" name="Slide Number Placeholder 2"/>
          <p:cNvSpPr>
            <a:spLocks noGrp="1"/>
          </p:cNvSpPr>
          <p:nvPr>
            <p:ph type="sldNum" sz="quarter" idx="12"/>
          </p:nvPr>
        </p:nvSpPr>
        <p:spPr/>
        <p:txBody>
          <a:bodyPr/>
          <a:lstStyle/>
          <a:p>
            <a:r>
              <a:rPr lang="en-US" dirty="0" smtClean="0"/>
              <a:t>1.</a:t>
            </a:r>
            <a:fld id="{6A1D1594-49AD-4B7E-A8FE-3BE16CAF1E7F}" type="slidenum">
              <a:rPr lang="en-US" smtClean="0"/>
              <a:t>21</a:t>
            </a:fld>
            <a:endParaRPr lang="en-US" dirty="0"/>
          </a:p>
        </p:txBody>
      </p:sp>
    </p:spTree>
    <p:extLst>
      <p:ext uri="{BB962C8B-B14F-4D97-AF65-F5344CB8AC3E}">
        <p14:creationId xmlns:p14="http://schemas.microsoft.com/office/powerpoint/2010/main" val="32004235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ng abstract crop 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4" descr="Kisr Logo wight.tif"/>
          <p:cNvPicPr>
            <a:picLocks noChangeAspect="1"/>
          </p:cNvPicPr>
          <p:nvPr/>
        </p:nvPicPr>
        <p:blipFill>
          <a:blip r:embed="rId3"/>
          <a:srcRect/>
          <a:stretch>
            <a:fillRect/>
          </a:stretch>
        </p:blipFill>
        <p:spPr bwMode="auto">
          <a:xfrm>
            <a:off x="7380288" y="333375"/>
            <a:ext cx="1217612" cy="395288"/>
          </a:xfrm>
          <a:prstGeom prst="rect">
            <a:avLst/>
          </a:prstGeom>
          <a:noFill/>
          <a:ln w="9525">
            <a:noFill/>
            <a:miter lim="800000"/>
            <a:headEnd/>
            <a:tailEnd/>
          </a:ln>
        </p:spPr>
      </p:pic>
      <p:sp>
        <p:nvSpPr>
          <p:cNvPr id="6" name="Title 1"/>
          <p:cNvSpPr>
            <a:spLocks noGrp="1"/>
          </p:cNvSpPr>
          <p:nvPr>
            <p:ph type="title"/>
          </p:nvPr>
        </p:nvSpPr>
        <p:spPr>
          <a:xfrm>
            <a:off x="323528" y="764705"/>
            <a:ext cx="7056760" cy="1440160"/>
          </a:xfrm>
          <a:prstGeom prst="rect">
            <a:avLst/>
          </a:prstGeom>
        </p:spPr>
        <p:txBody>
          <a:bodyPr>
            <a:normAutofit/>
          </a:bodyPr>
          <a:lstStyle>
            <a:lvl1pPr algn="ctr">
              <a:defRPr sz="4000" b="0" cap="none" baseline="0">
                <a:solidFill>
                  <a:srgbClr val="FFFF00"/>
                </a:solidFill>
              </a:defRPr>
            </a:lvl1pPr>
          </a:lstStyle>
          <a:p>
            <a:pPr algn="just"/>
            <a:r>
              <a:rPr lang="en-GB" sz="4400" dirty="0" smtClean="0"/>
              <a:t>Some important messages for the beginners</a:t>
            </a:r>
            <a:endParaRPr lang="en-GB" sz="4400" dirty="0"/>
          </a:p>
        </p:txBody>
      </p:sp>
      <p:sp>
        <p:nvSpPr>
          <p:cNvPr id="7" name="Title 1"/>
          <p:cNvSpPr txBox="1">
            <a:spLocks/>
          </p:cNvSpPr>
          <p:nvPr/>
        </p:nvSpPr>
        <p:spPr bwMode="auto">
          <a:xfrm>
            <a:off x="323528" y="2276872"/>
            <a:ext cx="8568952" cy="393954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ctr" rtl="0" eaLnBrk="1" fontAlgn="base" hangingPunct="1">
              <a:spcBef>
                <a:spcPct val="0"/>
              </a:spcBef>
              <a:spcAft>
                <a:spcPct val="0"/>
              </a:spcAft>
              <a:defRPr sz="6000" b="0" kern="1200" cap="none">
                <a:solidFill>
                  <a:schemeClr val="bg1"/>
                </a:solidFill>
                <a:latin typeface="+mj-lt"/>
                <a:ea typeface="ＭＳ Ｐゴシック" pitchFamily="-65" charset="-128"/>
                <a:cs typeface="ＭＳ Ｐゴシック" charset="-128"/>
              </a:defRPr>
            </a:lvl1pPr>
            <a:lvl2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2pPr>
            <a:lvl3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3pPr>
            <a:lvl4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4pPr>
            <a:lvl5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5pPr>
            <a:lvl6pPr marL="4572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6pPr>
            <a:lvl7pPr marL="9144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7pPr>
            <a:lvl8pPr marL="13716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8pPr>
            <a:lvl9pPr marL="18288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9pPr>
          </a:lstStyle>
          <a:p>
            <a:pPr marL="457200" indent="-457200" algn="just" rtl="0">
              <a:buFont typeface="Arial" pitchFamily="34" charset="0"/>
              <a:buChar char="•"/>
            </a:pPr>
            <a:r>
              <a:rPr lang="en-US" sz="3200" dirty="0" smtClean="0"/>
              <a:t>Writing a good article for journal is an art</a:t>
            </a:r>
          </a:p>
          <a:p>
            <a:pPr marL="457200" indent="-457200" algn="just" rtl="0">
              <a:buFont typeface="Arial" pitchFamily="34" charset="0"/>
              <a:buChar char="•"/>
            </a:pPr>
            <a:r>
              <a:rPr lang="en-US" sz="3200" baseline="0" dirty="0" smtClean="0">
                <a:solidFill>
                  <a:srgbClr val="25F1FB"/>
                </a:solidFill>
              </a:rPr>
              <a:t>One</a:t>
            </a:r>
            <a:r>
              <a:rPr lang="en-US" sz="3200" dirty="0" smtClean="0">
                <a:solidFill>
                  <a:srgbClr val="25F1FB"/>
                </a:solidFill>
              </a:rPr>
              <a:t> will become an expert only after many years of experience</a:t>
            </a:r>
          </a:p>
          <a:p>
            <a:pPr marL="457200" indent="-457200" algn="just" rtl="0">
              <a:buFont typeface="Arial" pitchFamily="34" charset="0"/>
              <a:buChar char="•"/>
            </a:pPr>
            <a:r>
              <a:rPr lang="en-US" sz="3200" baseline="0" dirty="0" smtClean="0">
                <a:solidFill>
                  <a:srgbClr val="99FF33"/>
                </a:solidFill>
              </a:rPr>
              <a:t>At</a:t>
            </a:r>
            <a:r>
              <a:rPr lang="en-US" sz="3200" dirty="0" smtClean="0">
                <a:solidFill>
                  <a:srgbClr val="99FF33"/>
                </a:solidFill>
              </a:rPr>
              <a:t> the same time, you do not have to be an award winning novelist or rousing poet</a:t>
            </a:r>
          </a:p>
          <a:p>
            <a:pPr marL="457200" indent="-457200" algn="just" rtl="0">
              <a:buFont typeface="Arial" pitchFamily="34" charset="0"/>
              <a:buChar char="•"/>
            </a:pPr>
            <a:r>
              <a:rPr lang="en-US" sz="3200" baseline="0" dirty="0" smtClean="0">
                <a:solidFill>
                  <a:srgbClr val="FFC000"/>
                </a:solidFill>
              </a:rPr>
              <a:t>You</a:t>
            </a:r>
            <a:r>
              <a:rPr lang="en-US" sz="3200" dirty="0" smtClean="0">
                <a:solidFill>
                  <a:srgbClr val="FFC000"/>
                </a:solidFill>
              </a:rPr>
              <a:t> need to be organized, accurate, clear and concise in your writing</a:t>
            </a:r>
          </a:p>
          <a:p>
            <a:pPr marL="457200" indent="-457200" algn="just" rtl="0">
              <a:buFont typeface="Arial" pitchFamily="34" charset="0"/>
              <a:buChar char="•"/>
            </a:pPr>
            <a:endParaRPr lang="en-US" sz="3200" baseline="0" dirty="0" smtClean="0"/>
          </a:p>
        </p:txBody>
      </p:sp>
      <p:sp>
        <p:nvSpPr>
          <p:cNvPr id="3" name="Slide Number Placeholder 2"/>
          <p:cNvSpPr>
            <a:spLocks noGrp="1"/>
          </p:cNvSpPr>
          <p:nvPr>
            <p:ph type="sldNum" sz="quarter" idx="12"/>
          </p:nvPr>
        </p:nvSpPr>
        <p:spPr/>
        <p:txBody>
          <a:bodyPr/>
          <a:lstStyle/>
          <a:p>
            <a:r>
              <a:rPr lang="en-US" dirty="0" smtClean="0"/>
              <a:t>1.</a:t>
            </a:r>
            <a:fld id="{6A1D1594-49AD-4B7E-A8FE-3BE16CAF1E7F}" type="slidenum">
              <a:rPr lang="en-US" smtClean="0"/>
              <a:t>22</a:t>
            </a:fld>
            <a:endParaRPr lang="en-US" dirty="0"/>
          </a:p>
        </p:txBody>
      </p:sp>
    </p:spTree>
    <p:extLst>
      <p:ext uri="{BB962C8B-B14F-4D97-AF65-F5344CB8AC3E}">
        <p14:creationId xmlns:p14="http://schemas.microsoft.com/office/powerpoint/2010/main" val="26403147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ng abstract crop 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4" descr="Kisr Logo wight.tif"/>
          <p:cNvPicPr>
            <a:picLocks noChangeAspect="1"/>
          </p:cNvPicPr>
          <p:nvPr/>
        </p:nvPicPr>
        <p:blipFill>
          <a:blip r:embed="rId3"/>
          <a:srcRect/>
          <a:stretch>
            <a:fillRect/>
          </a:stretch>
        </p:blipFill>
        <p:spPr bwMode="auto">
          <a:xfrm>
            <a:off x="7380288" y="333375"/>
            <a:ext cx="1217612" cy="395288"/>
          </a:xfrm>
          <a:prstGeom prst="rect">
            <a:avLst/>
          </a:prstGeom>
          <a:noFill/>
          <a:ln w="9525">
            <a:noFill/>
            <a:miter lim="800000"/>
            <a:headEnd/>
            <a:tailEnd/>
          </a:ln>
        </p:spPr>
      </p:pic>
      <p:sp>
        <p:nvSpPr>
          <p:cNvPr id="6" name="Title 1"/>
          <p:cNvSpPr>
            <a:spLocks noGrp="1"/>
          </p:cNvSpPr>
          <p:nvPr>
            <p:ph type="title"/>
          </p:nvPr>
        </p:nvSpPr>
        <p:spPr>
          <a:xfrm>
            <a:off x="323528" y="764705"/>
            <a:ext cx="7056760" cy="1440160"/>
          </a:xfrm>
          <a:prstGeom prst="rect">
            <a:avLst/>
          </a:prstGeom>
        </p:spPr>
        <p:txBody>
          <a:bodyPr>
            <a:normAutofit/>
          </a:bodyPr>
          <a:lstStyle>
            <a:lvl1pPr algn="ctr">
              <a:defRPr sz="4000" b="0" cap="none" baseline="0">
                <a:solidFill>
                  <a:srgbClr val="FFFF00"/>
                </a:solidFill>
              </a:defRPr>
            </a:lvl1pPr>
          </a:lstStyle>
          <a:p>
            <a:pPr algn="just"/>
            <a:r>
              <a:rPr lang="en-GB" sz="4400" dirty="0" smtClean="0"/>
              <a:t>Some important messages for the beginners (</a:t>
            </a:r>
            <a:r>
              <a:rPr lang="en-GB" sz="4400" dirty="0" err="1" smtClean="0"/>
              <a:t>Contd</a:t>
            </a:r>
            <a:r>
              <a:rPr lang="en-GB" sz="4400" dirty="0" smtClean="0"/>
              <a:t>…)</a:t>
            </a:r>
            <a:endParaRPr lang="en-GB" sz="4400" dirty="0"/>
          </a:p>
        </p:txBody>
      </p:sp>
      <p:sp>
        <p:nvSpPr>
          <p:cNvPr id="7" name="Title 1"/>
          <p:cNvSpPr txBox="1">
            <a:spLocks/>
          </p:cNvSpPr>
          <p:nvPr/>
        </p:nvSpPr>
        <p:spPr bwMode="auto">
          <a:xfrm>
            <a:off x="323528" y="2276872"/>
            <a:ext cx="8568952" cy="196977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ctr" rtl="0" eaLnBrk="1" fontAlgn="base" hangingPunct="1">
              <a:spcBef>
                <a:spcPct val="0"/>
              </a:spcBef>
              <a:spcAft>
                <a:spcPct val="0"/>
              </a:spcAft>
              <a:defRPr sz="6000" b="0" kern="1200" cap="none">
                <a:solidFill>
                  <a:schemeClr val="bg1"/>
                </a:solidFill>
                <a:latin typeface="+mj-lt"/>
                <a:ea typeface="ＭＳ Ｐゴシック" pitchFamily="-65" charset="-128"/>
                <a:cs typeface="ＭＳ Ｐゴシック" charset="-128"/>
              </a:defRPr>
            </a:lvl1pPr>
            <a:lvl2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2pPr>
            <a:lvl3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3pPr>
            <a:lvl4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4pPr>
            <a:lvl5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5pPr>
            <a:lvl6pPr marL="4572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6pPr>
            <a:lvl7pPr marL="9144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7pPr>
            <a:lvl8pPr marL="13716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8pPr>
            <a:lvl9pPr marL="18288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9pPr>
          </a:lstStyle>
          <a:p>
            <a:pPr marL="457200" indent="-457200" algn="just" rtl="0">
              <a:buFont typeface="Arial" pitchFamily="34" charset="0"/>
              <a:buChar char="•"/>
            </a:pPr>
            <a:r>
              <a:rPr lang="en-US" sz="3200" dirty="0" smtClean="0"/>
              <a:t>The success or failure of an academic article is determined long before the first word is written or the first letters are typed.</a:t>
            </a:r>
          </a:p>
          <a:p>
            <a:pPr marL="457200" indent="-457200" algn="just" rtl="0">
              <a:buFont typeface="Arial" pitchFamily="34" charset="0"/>
              <a:buChar char="•"/>
            </a:pPr>
            <a:endParaRPr lang="en-US" sz="3200" dirty="0" smtClean="0"/>
          </a:p>
        </p:txBody>
      </p:sp>
      <p:sp>
        <p:nvSpPr>
          <p:cNvPr id="3" name="Slide Number Placeholder 2"/>
          <p:cNvSpPr>
            <a:spLocks noGrp="1"/>
          </p:cNvSpPr>
          <p:nvPr>
            <p:ph type="sldNum" sz="quarter" idx="12"/>
          </p:nvPr>
        </p:nvSpPr>
        <p:spPr/>
        <p:txBody>
          <a:bodyPr/>
          <a:lstStyle/>
          <a:p>
            <a:r>
              <a:rPr lang="en-US" dirty="0" smtClean="0"/>
              <a:t>1.</a:t>
            </a:r>
            <a:fld id="{6A1D1594-49AD-4B7E-A8FE-3BE16CAF1E7F}" type="slidenum">
              <a:rPr lang="en-US" smtClean="0"/>
              <a:t>23</a:t>
            </a:fld>
            <a:endParaRPr lang="en-US" dirty="0"/>
          </a:p>
        </p:txBody>
      </p:sp>
    </p:spTree>
    <p:extLst>
      <p:ext uri="{BB962C8B-B14F-4D97-AF65-F5344CB8AC3E}">
        <p14:creationId xmlns:p14="http://schemas.microsoft.com/office/powerpoint/2010/main" val="11477868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ng abstract crop 1.jpg"/>
          <p:cNvPicPr>
            <a:picLocks noChangeAspect="1"/>
          </p:cNvPicPr>
          <p:nvPr/>
        </p:nvPicPr>
        <p:blipFill>
          <a:blip r:embed="rId2"/>
          <a:srcRect/>
          <a:stretch>
            <a:fillRect/>
          </a:stretch>
        </p:blipFill>
        <p:spPr bwMode="auto">
          <a:xfrm>
            <a:off x="0" y="76200"/>
            <a:ext cx="9144000" cy="6858000"/>
          </a:xfrm>
          <a:prstGeom prst="rect">
            <a:avLst/>
          </a:prstGeom>
          <a:noFill/>
          <a:ln w="9525">
            <a:noFill/>
            <a:miter lim="800000"/>
            <a:headEnd/>
            <a:tailEnd/>
          </a:ln>
        </p:spPr>
      </p:pic>
      <p:pic>
        <p:nvPicPr>
          <p:cNvPr id="5" name="Picture 4" descr="Kisr Logo wight.tif"/>
          <p:cNvPicPr>
            <a:picLocks noChangeAspect="1"/>
          </p:cNvPicPr>
          <p:nvPr/>
        </p:nvPicPr>
        <p:blipFill>
          <a:blip r:embed="rId3"/>
          <a:srcRect/>
          <a:stretch>
            <a:fillRect/>
          </a:stretch>
        </p:blipFill>
        <p:spPr bwMode="auto">
          <a:xfrm>
            <a:off x="7380288" y="333375"/>
            <a:ext cx="1217612" cy="395288"/>
          </a:xfrm>
          <a:prstGeom prst="rect">
            <a:avLst/>
          </a:prstGeom>
          <a:noFill/>
          <a:ln w="9525">
            <a:noFill/>
            <a:miter lim="800000"/>
            <a:headEnd/>
            <a:tailEnd/>
          </a:ln>
        </p:spPr>
      </p:pic>
      <p:sp>
        <p:nvSpPr>
          <p:cNvPr id="6" name="Title 1"/>
          <p:cNvSpPr>
            <a:spLocks noGrp="1"/>
          </p:cNvSpPr>
          <p:nvPr>
            <p:ph type="title"/>
          </p:nvPr>
        </p:nvSpPr>
        <p:spPr>
          <a:xfrm>
            <a:off x="323528" y="304800"/>
            <a:ext cx="6534472" cy="1187450"/>
          </a:xfrm>
          <a:prstGeom prst="rect">
            <a:avLst/>
          </a:prstGeom>
        </p:spPr>
        <p:txBody>
          <a:bodyPr>
            <a:noAutofit/>
          </a:bodyPr>
          <a:lstStyle>
            <a:lvl1pPr algn="ctr">
              <a:defRPr sz="4000" b="0" cap="none" baseline="0">
                <a:solidFill>
                  <a:srgbClr val="FFFF00"/>
                </a:solidFill>
              </a:defRPr>
            </a:lvl1pPr>
          </a:lstStyle>
          <a:p>
            <a:pPr algn="l"/>
            <a:r>
              <a:rPr lang="en-GB" sz="4400" b="1" dirty="0" smtClean="0"/>
              <a:t>What is that the Journal Editors  look for?</a:t>
            </a:r>
            <a:endParaRPr lang="en-GB" sz="4400" b="1" dirty="0"/>
          </a:p>
        </p:txBody>
      </p:sp>
      <p:sp>
        <p:nvSpPr>
          <p:cNvPr id="7" name="Title 1"/>
          <p:cNvSpPr txBox="1">
            <a:spLocks/>
          </p:cNvSpPr>
          <p:nvPr/>
        </p:nvSpPr>
        <p:spPr>
          <a:xfrm>
            <a:off x="228600" y="1752600"/>
            <a:ext cx="8568952" cy="4343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000" b="0" kern="1200" cap="none" baseline="0">
                <a:solidFill>
                  <a:srgbClr val="FFFF00"/>
                </a:solidFill>
                <a:latin typeface="+mj-lt"/>
                <a:ea typeface="+mj-ea"/>
                <a:cs typeface="+mj-cs"/>
              </a:defRPr>
            </a:lvl1pPr>
          </a:lstStyle>
          <a:p>
            <a:pPr marL="342900" indent="-342900" algn="l">
              <a:buFont typeface="Arial" pitchFamily="34" charset="0"/>
              <a:buChar char="•"/>
            </a:pPr>
            <a:r>
              <a:rPr lang="en-US" sz="3200" b="1" dirty="0">
                <a:solidFill>
                  <a:srgbClr val="25F1FB"/>
                </a:solidFill>
              </a:rPr>
              <a:t>Journal editors will want to know what new knowledge your manuscript is bringing </a:t>
            </a:r>
            <a:r>
              <a:rPr lang="en-US" sz="3200" b="1" dirty="0" smtClean="0">
                <a:solidFill>
                  <a:srgbClr val="25F1FB"/>
                </a:solidFill>
              </a:rPr>
              <a:t>to the </a:t>
            </a:r>
            <a:r>
              <a:rPr lang="en-US" sz="3200" b="1" dirty="0">
                <a:solidFill>
                  <a:srgbClr val="25F1FB"/>
                </a:solidFill>
              </a:rPr>
              <a:t>scientific </a:t>
            </a:r>
            <a:r>
              <a:rPr lang="en-US" sz="3200" b="1" dirty="0" smtClean="0">
                <a:solidFill>
                  <a:srgbClr val="25F1FB"/>
                </a:solidFill>
              </a:rPr>
              <a:t>field</a:t>
            </a:r>
          </a:p>
          <a:p>
            <a:pPr marL="342900" indent="-342900" algn="l">
              <a:buFont typeface="Arial" pitchFamily="34" charset="0"/>
              <a:buChar char="•"/>
            </a:pPr>
            <a:endParaRPr lang="en-US" sz="3200" b="1" dirty="0">
              <a:solidFill>
                <a:srgbClr val="25F1FB"/>
              </a:solidFill>
            </a:endParaRPr>
          </a:p>
          <a:p>
            <a:pPr marL="342900" indent="-342900" algn="l">
              <a:buFont typeface="Arial" pitchFamily="34" charset="0"/>
              <a:buChar char="•"/>
            </a:pPr>
            <a:r>
              <a:rPr lang="en-US" sz="3200" b="1" dirty="0" smtClean="0">
                <a:solidFill>
                  <a:srgbClr val="FFC000"/>
                </a:solidFill>
              </a:rPr>
              <a:t>Publishing your article helps to increase the impact factor of the journal</a:t>
            </a:r>
          </a:p>
          <a:p>
            <a:pPr marL="342900" indent="-342900" algn="l">
              <a:buFont typeface="Arial" pitchFamily="34" charset="0"/>
              <a:buChar char="•"/>
            </a:pPr>
            <a:endParaRPr lang="en-US" sz="3200" b="1" dirty="0">
              <a:solidFill>
                <a:srgbClr val="25F1FB"/>
              </a:solidFill>
            </a:endParaRPr>
          </a:p>
          <a:p>
            <a:pPr marL="342900" indent="-342900" algn="l">
              <a:buFont typeface="Arial" pitchFamily="34" charset="0"/>
              <a:buChar char="•"/>
            </a:pPr>
            <a:r>
              <a:rPr lang="en-US" sz="3200" b="1" dirty="0" smtClean="0">
                <a:solidFill>
                  <a:srgbClr val="9DF4FD"/>
                </a:solidFill>
              </a:rPr>
              <a:t>More number of people will read and use your results</a:t>
            </a:r>
          </a:p>
          <a:p>
            <a:pPr marL="342900" indent="-342900" algn="l">
              <a:buFont typeface="Arial" pitchFamily="34" charset="0"/>
              <a:buChar char="•"/>
            </a:pPr>
            <a:endParaRPr lang="en-GB" sz="3200" b="1" dirty="0">
              <a:solidFill>
                <a:srgbClr val="25F1FB"/>
              </a:solidFill>
            </a:endParaRPr>
          </a:p>
        </p:txBody>
      </p:sp>
      <p:sp>
        <p:nvSpPr>
          <p:cNvPr id="3" name="Slide Number Placeholder 2"/>
          <p:cNvSpPr>
            <a:spLocks noGrp="1"/>
          </p:cNvSpPr>
          <p:nvPr>
            <p:ph type="sldNum" sz="quarter" idx="12"/>
          </p:nvPr>
        </p:nvSpPr>
        <p:spPr/>
        <p:txBody>
          <a:bodyPr/>
          <a:lstStyle/>
          <a:p>
            <a:r>
              <a:rPr lang="en-US" dirty="0" smtClean="0"/>
              <a:t>1.</a:t>
            </a:r>
            <a:fld id="{6A1D1594-49AD-4B7E-A8FE-3BE16CAF1E7F}" type="slidenum">
              <a:rPr lang="en-US" smtClean="0"/>
              <a:t>24</a:t>
            </a:fld>
            <a:endParaRPr lang="en-US" dirty="0"/>
          </a:p>
        </p:txBody>
      </p:sp>
    </p:spTree>
    <p:extLst>
      <p:ext uri="{BB962C8B-B14F-4D97-AF65-F5344CB8AC3E}">
        <p14:creationId xmlns:p14="http://schemas.microsoft.com/office/powerpoint/2010/main" val="18944404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ng abstract crop 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4" descr="Kisr Logo wight.tif"/>
          <p:cNvPicPr>
            <a:picLocks noChangeAspect="1"/>
          </p:cNvPicPr>
          <p:nvPr/>
        </p:nvPicPr>
        <p:blipFill>
          <a:blip r:embed="rId3"/>
          <a:srcRect/>
          <a:stretch>
            <a:fillRect/>
          </a:stretch>
        </p:blipFill>
        <p:spPr bwMode="auto">
          <a:xfrm>
            <a:off x="7380288" y="333375"/>
            <a:ext cx="1217612" cy="395288"/>
          </a:xfrm>
          <a:prstGeom prst="rect">
            <a:avLst/>
          </a:prstGeom>
          <a:noFill/>
          <a:ln w="9525">
            <a:noFill/>
            <a:miter lim="800000"/>
            <a:headEnd/>
            <a:tailEnd/>
          </a:ln>
        </p:spPr>
      </p:pic>
      <p:sp>
        <p:nvSpPr>
          <p:cNvPr id="6" name="Title 1"/>
          <p:cNvSpPr>
            <a:spLocks noGrp="1"/>
          </p:cNvSpPr>
          <p:nvPr>
            <p:ph type="title"/>
          </p:nvPr>
        </p:nvSpPr>
        <p:spPr>
          <a:xfrm>
            <a:off x="323528" y="612305"/>
            <a:ext cx="8568952" cy="987895"/>
          </a:xfrm>
          <a:prstGeom prst="rect">
            <a:avLst/>
          </a:prstGeom>
        </p:spPr>
        <p:txBody>
          <a:bodyPr>
            <a:normAutofit/>
          </a:bodyPr>
          <a:lstStyle>
            <a:lvl1pPr algn="ctr">
              <a:defRPr sz="4000" b="0" cap="none" baseline="0">
                <a:solidFill>
                  <a:srgbClr val="FFFF00"/>
                </a:solidFill>
              </a:defRPr>
            </a:lvl1pPr>
          </a:lstStyle>
          <a:p>
            <a:r>
              <a:rPr lang="en-GB" dirty="0" smtClean="0"/>
              <a:t>A good quote</a:t>
            </a:r>
            <a:endParaRPr lang="en-GB" dirty="0"/>
          </a:p>
        </p:txBody>
      </p:sp>
      <p:sp>
        <p:nvSpPr>
          <p:cNvPr id="7" name="Title 1"/>
          <p:cNvSpPr txBox="1">
            <a:spLocks/>
          </p:cNvSpPr>
          <p:nvPr/>
        </p:nvSpPr>
        <p:spPr>
          <a:xfrm>
            <a:off x="228600" y="1679105"/>
            <a:ext cx="8568952" cy="30452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000" b="0" kern="1200" cap="none" baseline="0">
                <a:solidFill>
                  <a:srgbClr val="FFFF00"/>
                </a:solidFill>
                <a:latin typeface="+mj-lt"/>
                <a:ea typeface="+mj-ea"/>
                <a:cs typeface="+mj-cs"/>
              </a:defRPr>
            </a:lvl1pPr>
          </a:lstStyle>
          <a:p>
            <a:pPr algn="just"/>
            <a:r>
              <a:rPr lang="en-US" sz="3600" i="1" dirty="0">
                <a:solidFill>
                  <a:srgbClr val="25F1FB"/>
                </a:solidFill>
              </a:rPr>
              <a:t>“Making the simple complicated is commonplace; making the complicated</a:t>
            </a:r>
          </a:p>
          <a:p>
            <a:pPr algn="just"/>
            <a:r>
              <a:rPr lang="en-US" sz="3600" i="1" dirty="0">
                <a:solidFill>
                  <a:srgbClr val="25F1FB"/>
                </a:solidFill>
              </a:rPr>
              <a:t>simple, awesomely simple, that’s creativity.”</a:t>
            </a:r>
            <a:endParaRPr lang="en-GB" sz="3600" dirty="0">
              <a:solidFill>
                <a:srgbClr val="25F1FB"/>
              </a:solidFill>
            </a:endParaRPr>
          </a:p>
        </p:txBody>
      </p:sp>
      <p:sp>
        <p:nvSpPr>
          <p:cNvPr id="3" name="Slide Number Placeholder 2"/>
          <p:cNvSpPr>
            <a:spLocks noGrp="1"/>
          </p:cNvSpPr>
          <p:nvPr>
            <p:ph type="sldNum" sz="quarter" idx="12"/>
          </p:nvPr>
        </p:nvSpPr>
        <p:spPr/>
        <p:txBody>
          <a:bodyPr/>
          <a:lstStyle/>
          <a:p>
            <a:r>
              <a:rPr lang="en-US" dirty="0" smtClean="0"/>
              <a:t>1.</a:t>
            </a:r>
            <a:fld id="{6A1D1594-49AD-4B7E-A8FE-3BE16CAF1E7F}" type="slidenum">
              <a:rPr lang="en-US" smtClean="0"/>
              <a:t>25</a:t>
            </a:fld>
            <a:endParaRPr lang="en-US" dirty="0"/>
          </a:p>
        </p:txBody>
      </p:sp>
    </p:spTree>
    <p:extLst>
      <p:ext uri="{BB962C8B-B14F-4D97-AF65-F5344CB8AC3E}">
        <p14:creationId xmlns:p14="http://schemas.microsoft.com/office/powerpoint/2010/main" val="3459944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ng abstract crop 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4" descr="Kisr Logo wight.tif"/>
          <p:cNvPicPr>
            <a:picLocks noChangeAspect="1"/>
          </p:cNvPicPr>
          <p:nvPr/>
        </p:nvPicPr>
        <p:blipFill>
          <a:blip r:embed="rId3"/>
          <a:srcRect/>
          <a:stretch>
            <a:fillRect/>
          </a:stretch>
        </p:blipFill>
        <p:spPr bwMode="auto">
          <a:xfrm>
            <a:off x="7380288" y="333375"/>
            <a:ext cx="1217612" cy="395288"/>
          </a:xfrm>
          <a:prstGeom prst="rect">
            <a:avLst/>
          </a:prstGeom>
          <a:noFill/>
          <a:ln w="9525">
            <a:noFill/>
            <a:miter lim="800000"/>
            <a:headEnd/>
            <a:tailEnd/>
          </a:ln>
        </p:spPr>
      </p:pic>
      <p:sp>
        <p:nvSpPr>
          <p:cNvPr id="6" name="Title 1"/>
          <p:cNvSpPr>
            <a:spLocks noGrp="1"/>
          </p:cNvSpPr>
          <p:nvPr>
            <p:ph type="title"/>
          </p:nvPr>
        </p:nvSpPr>
        <p:spPr>
          <a:xfrm>
            <a:off x="323528" y="612305"/>
            <a:ext cx="8568952" cy="987895"/>
          </a:xfrm>
          <a:prstGeom prst="rect">
            <a:avLst/>
          </a:prstGeom>
        </p:spPr>
        <p:txBody>
          <a:bodyPr>
            <a:normAutofit fontScale="90000"/>
          </a:bodyPr>
          <a:lstStyle>
            <a:lvl1pPr algn="ctr">
              <a:defRPr sz="4000" b="0" cap="none" baseline="0">
                <a:solidFill>
                  <a:srgbClr val="FFFF00"/>
                </a:solidFill>
              </a:defRPr>
            </a:lvl1pPr>
          </a:lstStyle>
          <a:p>
            <a:r>
              <a:rPr lang="en-GB" dirty="0" smtClean="0"/>
              <a:t>How to improve the skill for article writing?</a:t>
            </a:r>
            <a:endParaRPr lang="en-GB" dirty="0"/>
          </a:p>
        </p:txBody>
      </p:sp>
      <p:sp>
        <p:nvSpPr>
          <p:cNvPr id="7" name="Title 1"/>
          <p:cNvSpPr txBox="1">
            <a:spLocks/>
          </p:cNvSpPr>
          <p:nvPr/>
        </p:nvSpPr>
        <p:spPr>
          <a:xfrm>
            <a:off x="228600" y="1905000"/>
            <a:ext cx="8568952" cy="4038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000" b="0" kern="1200" cap="none" baseline="0">
                <a:solidFill>
                  <a:srgbClr val="FFFF00"/>
                </a:solidFill>
                <a:latin typeface="+mj-lt"/>
                <a:ea typeface="+mj-ea"/>
                <a:cs typeface="+mj-cs"/>
              </a:defRPr>
            </a:lvl1pPr>
          </a:lstStyle>
          <a:p>
            <a:pPr marL="457200" indent="-457200" algn="just">
              <a:buFont typeface="Arial" pitchFamily="34" charset="0"/>
              <a:buChar char="•"/>
            </a:pPr>
            <a:r>
              <a:rPr lang="en-US" sz="3200" dirty="0" smtClean="0">
                <a:solidFill>
                  <a:srgbClr val="25F1FB"/>
                </a:solidFill>
              </a:rPr>
              <a:t>Keep writing the articles for journals </a:t>
            </a:r>
            <a:r>
              <a:rPr lang="en-US" sz="3200" dirty="0" smtClean="0">
                <a:solidFill>
                  <a:srgbClr val="FFC000"/>
                </a:solidFill>
              </a:rPr>
              <a:t>(Experience)</a:t>
            </a:r>
          </a:p>
          <a:p>
            <a:pPr algn="just"/>
            <a:endParaRPr lang="en-US" sz="3200" dirty="0" smtClean="0">
              <a:solidFill>
                <a:srgbClr val="25F1FB"/>
              </a:solidFill>
            </a:endParaRPr>
          </a:p>
          <a:p>
            <a:pPr marL="457200" indent="-457200" algn="just">
              <a:buFont typeface="Arial" pitchFamily="34" charset="0"/>
              <a:buChar char="•"/>
            </a:pPr>
            <a:r>
              <a:rPr lang="en-US" sz="3200" dirty="0" smtClean="0">
                <a:solidFill>
                  <a:srgbClr val="25F1FB"/>
                </a:solidFill>
              </a:rPr>
              <a:t>Become a </a:t>
            </a:r>
            <a:r>
              <a:rPr lang="en-US" sz="3200" dirty="0" smtClean="0">
                <a:solidFill>
                  <a:srgbClr val="FFC000"/>
                </a:solidFill>
              </a:rPr>
              <a:t>Reviewer of articles </a:t>
            </a:r>
            <a:r>
              <a:rPr lang="en-US" sz="3200" dirty="0" smtClean="0">
                <a:solidFill>
                  <a:srgbClr val="25F1FB"/>
                </a:solidFill>
              </a:rPr>
              <a:t>for journals</a:t>
            </a:r>
          </a:p>
          <a:p>
            <a:pPr algn="just"/>
            <a:endParaRPr lang="en-US" sz="3200" dirty="0" smtClean="0">
              <a:solidFill>
                <a:srgbClr val="25F1FB"/>
              </a:solidFill>
            </a:endParaRPr>
          </a:p>
          <a:p>
            <a:pPr marL="457200" indent="-457200" algn="just">
              <a:buFont typeface="Arial" pitchFamily="34" charset="0"/>
              <a:buChar char="•"/>
            </a:pPr>
            <a:r>
              <a:rPr lang="en-US" sz="3200" dirty="0" smtClean="0">
                <a:solidFill>
                  <a:srgbClr val="25F1FB"/>
                </a:solidFill>
              </a:rPr>
              <a:t>Read as many journal articles as is possible </a:t>
            </a:r>
            <a:r>
              <a:rPr lang="en-US" sz="3200" dirty="0" smtClean="0">
                <a:solidFill>
                  <a:srgbClr val="FFC000"/>
                </a:solidFill>
              </a:rPr>
              <a:t>(Basic requirement before preparing a research proposal)</a:t>
            </a:r>
          </a:p>
          <a:p>
            <a:pPr marL="457200" indent="-457200" algn="just">
              <a:buFont typeface="Arial" pitchFamily="34" charset="0"/>
              <a:buChar char="•"/>
            </a:pPr>
            <a:endParaRPr lang="en-US" sz="3200" dirty="0">
              <a:solidFill>
                <a:srgbClr val="25F1FB"/>
              </a:solidFill>
            </a:endParaRPr>
          </a:p>
        </p:txBody>
      </p:sp>
      <p:sp>
        <p:nvSpPr>
          <p:cNvPr id="3" name="Slide Number Placeholder 2"/>
          <p:cNvSpPr>
            <a:spLocks noGrp="1"/>
          </p:cNvSpPr>
          <p:nvPr>
            <p:ph type="sldNum" sz="quarter" idx="12"/>
          </p:nvPr>
        </p:nvSpPr>
        <p:spPr/>
        <p:txBody>
          <a:bodyPr/>
          <a:lstStyle/>
          <a:p>
            <a:r>
              <a:rPr lang="en-US" dirty="0" smtClean="0"/>
              <a:t>1.</a:t>
            </a:r>
            <a:fld id="{6A1D1594-49AD-4B7E-A8FE-3BE16CAF1E7F}" type="slidenum">
              <a:rPr lang="en-US" smtClean="0"/>
              <a:t>26</a:t>
            </a:fld>
            <a:endParaRPr lang="en-US" dirty="0"/>
          </a:p>
        </p:txBody>
      </p:sp>
    </p:spTree>
    <p:extLst>
      <p:ext uri="{BB962C8B-B14F-4D97-AF65-F5344CB8AC3E}">
        <p14:creationId xmlns:p14="http://schemas.microsoft.com/office/powerpoint/2010/main" val="29936119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fontScale="90000"/>
          </a:bodyPr>
          <a:lstStyle/>
          <a:p>
            <a:r>
              <a:rPr lang="en-US" dirty="0" smtClean="0">
                <a:solidFill>
                  <a:schemeClr val="bg1"/>
                </a:solidFill>
              </a:rPr>
              <a:t>Some KISR Researcher’s important Queries</a:t>
            </a:r>
            <a:endParaRPr lang="en-US" dirty="0">
              <a:solidFill>
                <a:schemeClr val="bg1"/>
              </a:solidFill>
            </a:endParaRPr>
          </a:p>
        </p:txBody>
      </p:sp>
      <p:sp>
        <p:nvSpPr>
          <p:cNvPr id="3" name="Content Placeholder 2"/>
          <p:cNvSpPr>
            <a:spLocks noGrp="1"/>
          </p:cNvSpPr>
          <p:nvPr>
            <p:ph idx="1"/>
          </p:nvPr>
        </p:nvSpPr>
        <p:spPr>
          <a:solidFill>
            <a:schemeClr val="tx1"/>
          </a:solidFill>
        </p:spPr>
        <p:txBody>
          <a:bodyPr/>
          <a:lstStyle/>
          <a:p>
            <a:r>
              <a:rPr lang="en-US" dirty="0" smtClean="0">
                <a:solidFill>
                  <a:srgbClr val="9DF4FD"/>
                </a:solidFill>
              </a:rPr>
              <a:t>I work on problems related to Kuwait.</a:t>
            </a:r>
          </a:p>
          <a:p>
            <a:r>
              <a:rPr lang="en-US" dirty="0" smtClean="0">
                <a:solidFill>
                  <a:srgbClr val="9DF4FD"/>
                </a:solidFill>
              </a:rPr>
              <a:t>Will it get accepted for an High impact international Journal?</a:t>
            </a:r>
            <a:endParaRPr lang="en-US" dirty="0">
              <a:solidFill>
                <a:srgbClr val="9DF4FD"/>
              </a:solidFill>
            </a:endParaRPr>
          </a:p>
        </p:txBody>
      </p:sp>
      <p:sp>
        <p:nvSpPr>
          <p:cNvPr id="4" name="Slide Number Placeholder 3"/>
          <p:cNvSpPr>
            <a:spLocks noGrp="1"/>
          </p:cNvSpPr>
          <p:nvPr>
            <p:ph type="sldNum" sz="quarter" idx="12"/>
          </p:nvPr>
        </p:nvSpPr>
        <p:spPr/>
        <p:txBody>
          <a:bodyPr/>
          <a:lstStyle/>
          <a:p>
            <a:fld id="{6A1D1594-49AD-4B7E-A8FE-3BE16CAF1E7F}" type="slidenum">
              <a:rPr lang="en-US" smtClean="0"/>
              <a:t>27</a:t>
            </a:fld>
            <a:endParaRPr lang="en-US"/>
          </a:p>
        </p:txBody>
      </p:sp>
    </p:spTree>
    <p:extLst>
      <p:ext uri="{BB962C8B-B14F-4D97-AF65-F5344CB8AC3E}">
        <p14:creationId xmlns:p14="http://schemas.microsoft.com/office/powerpoint/2010/main" val="37071064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9FF33"/>
          </a:solidFill>
        </p:spPr>
        <p:txBody>
          <a:bodyPr/>
          <a:lstStyle/>
          <a:p>
            <a:r>
              <a:rPr lang="en-US" dirty="0" smtClean="0"/>
              <a:t>What to do?</a:t>
            </a:r>
            <a:endParaRPr lang="en-US" dirty="0"/>
          </a:p>
        </p:txBody>
      </p:sp>
      <p:sp>
        <p:nvSpPr>
          <p:cNvPr id="3" name="Content Placeholder 2"/>
          <p:cNvSpPr>
            <a:spLocks noGrp="1"/>
          </p:cNvSpPr>
          <p:nvPr>
            <p:ph idx="1"/>
          </p:nvPr>
        </p:nvSpPr>
        <p:spPr>
          <a:solidFill>
            <a:srgbClr val="00B0F0"/>
          </a:solidFill>
        </p:spPr>
        <p:txBody>
          <a:bodyPr>
            <a:normAutofit fontScale="92500" lnSpcReduction="10000"/>
          </a:bodyPr>
          <a:lstStyle/>
          <a:p>
            <a:r>
              <a:rPr lang="en-US" dirty="0" smtClean="0"/>
              <a:t>Communication skill</a:t>
            </a:r>
          </a:p>
          <a:p>
            <a:r>
              <a:rPr lang="en-US" dirty="0" smtClean="0"/>
              <a:t>Do a thorough literature review</a:t>
            </a:r>
          </a:p>
          <a:p>
            <a:r>
              <a:rPr lang="en-US" dirty="0" smtClean="0"/>
              <a:t>Make sure you have new results, which is not existing in the literature</a:t>
            </a:r>
          </a:p>
          <a:p>
            <a:r>
              <a:rPr lang="en-US" dirty="0" smtClean="0"/>
              <a:t>Select the right Journal</a:t>
            </a:r>
          </a:p>
          <a:p>
            <a:r>
              <a:rPr lang="en-US" dirty="0" smtClean="0"/>
              <a:t>Make sure the title is Catchy</a:t>
            </a:r>
          </a:p>
          <a:p>
            <a:r>
              <a:rPr lang="en-US" dirty="0" smtClean="0"/>
              <a:t>Make sure the abstract contains the 6 essential elements</a:t>
            </a:r>
          </a:p>
          <a:p>
            <a:r>
              <a:rPr lang="en-US" dirty="0" smtClean="0"/>
              <a:t>Accuracy of the data </a:t>
            </a:r>
          </a:p>
          <a:p>
            <a:endParaRPr lang="en-US" dirty="0"/>
          </a:p>
        </p:txBody>
      </p:sp>
      <p:sp>
        <p:nvSpPr>
          <p:cNvPr id="4" name="Slide Number Placeholder 3"/>
          <p:cNvSpPr>
            <a:spLocks noGrp="1"/>
          </p:cNvSpPr>
          <p:nvPr>
            <p:ph type="sldNum" sz="quarter" idx="12"/>
          </p:nvPr>
        </p:nvSpPr>
        <p:spPr/>
        <p:txBody>
          <a:bodyPr/>
          <a:lstStyle/>
          <a:p>
            <a:r>
              <a:rPr lang="en-US" dirty="0" smtClean="0"/>
              <a:t>14.</a:t>
            </a:r>
            <a:fld id="{6A1D1594-49AD-4B7E-A8FE-3BE16CAF1E7F}" type="slidenum">
              <a:rPr lang="en-US" smtClean="0"/>
              <a:t>28</a:t>
            </a:fld>
            <a:endParaRPr lang="en-US" dirty="0"/>
          </a:p>
        </p:txBody>
      </p:sp>
    </p:spTree>
    <p:extLst>
      <p:ext uri="{BB962C8B-B14F-4D97-AF65-F5344CB8AC3E}">
        <p14:creationId xmlns:p14="http://schemas.microsoft.com/office/powerpoint/2010/main" val="30853662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en-US" dirty="0"/>
              <a:t>What to do</a:t>
            </a:r>
            <a:r>
              <a:rPr lang="en-US" dirty="0" smtClean="0"/>
              <a:t>? (</a:t>
            </a:r>
            <a:r>
              <a:rPr lang="en-US" dirty="0" err="1" smtClean="0"/>
              <a:t>Cont</a:t>
            </a:r>
            <a:r>
              <a:rPr lang="en-US" dirty="0" smtClean="0"/>
              <a:t>…)</a:t>
            </a:r>
            <a:endParaRPr lang="en-US" dirty="0"/>
          </a:p>
        </p:txBody>
      </p:sp>
      <p:sp>
        <p:nvSpPr>
          <p:cNvPr id="3" name="Content Placeholder 2"/>
          <p:cNvSpPr>
            <a:spLocks noGrp="1"/>
          </p:cNvSpPr>
          <p:nvPr>
            <p:ph idx="1"/>
          </p:nvPr>
        </p:nvSpPr>
        <p:spPr>
          <a:solidFill>
            <a:srgbClr val="92D050"/>
          </a:solidFill>
        </p:spPr>
        <p:txBody>
          <a:bodyPr/>
          <a:lstStyle/>
          <a:p>
            <a:r>
              <a:rPr lang="en-US" dirty="0" smtClean="0"/>
              <a:t>Read the Author Instruction carefully</a:t>
            </a:r>
          </a:p>
          <a:p>
            <a:r>
              <a:rPr lang="en-US" dirty="0" smtClean="0"/>
              <a:t>Make sure the manuscript is prepared according to the format expected by the journal</a:t>
            </a:r>
          </a:p>
          <a:p>
            <a:r>
              <a:rPr lang="en-US" dirty="0" smtClean="0"/>
              <a:t>Make sure the information is not published earlier</a:t>
            </a:r>
          </a:p>
          <a:p>
            <a:r>
              <a:rPr lang="en-US" dirty="0" smtClean="0"/>
              <a:t>Make neat and clear Figures</a:t>
            </a:r>
          </a:p>
          <a:p>
            <a:r>
              <a:rPr lang="en-US" dirty="0" smtClean="0"/>
              <a:t>Spell check the manuscript</a:t>
            </a:r>
            <a:endParaRPr lang="en-US" dirty="0"/>
          </a:p>
        </p:txBody>
      </p:sp>
      <p:sp>
        <p:nvSpPr>
          <p:cNvPr id="4" name="Slide Number Placeholder 3"/>
          <p:cNvSpPr>
            <a:spLocks noGrp="1"/>
          </p:cNvSpPr>
          <p:nvPr>
            <p:ph type="sldNum" sz="quarter" idx="12"/>
          </p:nvPr>
        </p:nvSpPr>
        <p:spPr/>
        <p:txBody>
          <a:bodyPr/>
          <a:lstStyle/>
          <a:p>
            <a:r>
              <a:rPr lang="en-US" dirty="0" smtClean="0"/>
              <a:t>14.</a:t>
            </a:r>
            <a:fld id="{6A1D1594-49AD-4B7E-A8FE-3BE16CAF1E7F}" type="slidenum">
              <a:rPr lang="en-US" smtClean="0"/>
              <a:t>29</a:t>
            </a:fld>
            <a:endParaRPr lang="en-US" dirty="0"/>
          </a:p>
        </p:txBody>
      </p:sp>
    </p:spTree>
    <p:extLst>
      <p:ext uri="{BB962C8B-B14F-4D97-AF65-F5344CB8AC3E}">
        <p14:creationId xmlns:p14="http://schemas.microsoft.com/office/powerpoint/2010/main" val="3947095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603750"/>
          </a:xfrm>
          <a:solidFill>
            <a:schemeClr val="tx1"/>
          </a:solidFill>
        </p:spPr>
        <p:txBody>
          <a:bodyPr>
            <a:normAutofit/>
          </a:bodyPr>
          <a:lstStyle/>
          <a:p>
            <a:r>
              <a:rPr lang="en-GB" sz="4000" dirty="0">
                <a:solidFill>
                  <a:schemeClr val="bg1"/>
                </a:solidFill>
              </a:rPr>
              <a:t>J</a:t>
            </a:r>
            <a:r>
              <a:rPr lang="en-GB" sz="4000" dirty="0" smtClean="0">
                <a:solidFill>
                  <a:schemeClr val="bg1"/>
                </a:solidFill>
              </a:rPr>
              <a:t>oy of contributing praiseworthy knowledge to </a:t>
            </a:r>
            <a:r>
              <a:rPr lang="en-GB" sz="4000" dirty="0">
                <a:solidFill>
                  <a:schemeClr val="bg1"/>
                </a:solidFill>
              </a:rPr>
              <a:t>the society </a:t>
            </a:r>
            <a:endParaRPr lang="en-GB" sz="4000" dirty="0" smtClean="0">
              <a:solidFill>
                <a:schemeClr val="bg1"/>
              </a:solidFill>
            </a:endParaRPr>
          </a:p>
          <a:p>
            <a:r>
              <a:rPr lang="en-GB" sz="4000" dirty="0" smtClean="0">
                <a:solidFill>
                  <a:schemeClr val="bg1"/>
                </a:solidFill>
              </a:rPr>
              <a:t>To </a:t>
            </a:r>
            <a:r>
              <a:rPr lang="en-GB" sz="4000" dirty="0">
                <a:solidFill>
                  <a:schemeClr val="bg1"/>
                </a:solidFill>
              </a:rPr>
              <a:t>let the scientific world know that </a:t>
            </a:r>
            <a:r>
              <a:rPr lang="en-GB" sz="4000" dirty="0" smtClean="0">
                <a:solidFill>
                  <a:schemeClr val="bg1"/>
                </a:solidFill>
              </a:rPr>
              <a:t>we </a:t>
            </a:r>
            <a:r>
              <a:rPr lang="en-GB" sz="4000" dirty="0">
                <a:solidFill>
                  <a:schemeClr val="bg1"/>
                </a:solidFill>
              </a:rPr>
              <a:t>are </a:t>
            </a:r>
            <a:r>
              <a:rPr lang="en-GB" sz="4000" dirty="0" smtClean="0">
                <a:solidFill>
                  <a:schemeClr val="bg1"/>
                </a:solidFill>
              </a:rPr>
              <a:t> innovators </a:t>
            </a:r>
            <a:r>
              <a:rPr lang="en-GB" sz="4000" dirty="0">
                <a:solidFill>
                  <a:schemeClr val="bg1"/>
                </a:solidFill>
              </a:rPr>
              <a:t>in a particular </a:t>
            </a:r>
            <a:r>
              <a:rPr lang="en-GB" sz="4000" dirty="0" smtClean="0">
                <a:solidFill>
                  <a:schemeClr val="bg1"/>
                </a:solidFill>
              </a:rPr>
              <a:t>area</a:t>
            </a:r>
          </a:p>
          <a:p>
            <a:pPr marL="0" indent="0">
              <a:buNone/>
            </a:pPr>
            <a:r>
              <a:rPr lang="en-GB" sz="3600" dirty="0">
                <a:solidFill>
                  <a:schemeClr val="bg1"/>
                </a:solidFill>
              </a:rPr>
              <a:t/>
            </a:r>
            <a:br>
              <a:rPr lang="en-GB" sz="3600" dirty="0">
                <a:solidFill>
                  <a:schemeClr val="bg1"/>
                </a:solidFill>
              </a:rPr>
            </a:br>
            <a:endParaRPr lang="en-US" sz="3600" dirty="0">
              <a:solidFill>
                <a:schemeClr val="bg1"/>
              </a:solidFill>
            </a:endParaRPr>
          </a:p>
        </p:txBody>
      </p:sp>
      <p:sp>
        <p:nvSpPr>
          <p:cNvPr id="4" name="Title 1"/>
          <p:cNvSpPr>
            <a:spLocks noGrp="1"/>
          </p:cNvSpPr>
          <p:nvPr>
            <p:ph type="title"/>
          </p:nvPr>
        </p:nvSpPr>
        <p:spPr>
          <a:xfrm>
            <a:off x="457200" y="274638"/>
            <a:ext cx="8229600" cy="1401762"/>
          </a:xfrm>
          <a:prstGeom prst="rect">
            <a:avLst/>
          </a:prstGeom>
          <a:solidFill>
            <a:schemeClr val="tx1"/>
          </a:solidFill>
        </p:spPr>
        <p:txBody>
          <a:bodyPr>
            <a:noAutofit/>
          </a:bodyPr>
          <a:lstStyle>
            <a:lvl1pPr algn="ctr">
              <a:defRPr sz="6000" b="0" cap="none">
                <a:solidFill>
                  <a:srgbClr val="FFFF00"/>
                </a:solidFill>
              </a:defRPr>
            </a:lvl1pPr>
          </a:lstStyle>
          <a:p>
            <a:r>
              <a:rPr lang="en-US" sz="4400" dirty="0" smtClean="0"/>
              <a:t>Why to publish our scientific works in Reputed Journals? (Contd..)</a:t>
            </a:r>
            <a:endParaRPr lang="en-GB" sz="4400" dirty="0"/>
          </a:p>
        </p:txBody>
      </p:sp>
      <p:sp>
        <p:nvSpPr>
          <p:cNvPr id="5" name="Slide Number Placeholder 4"/>
          <p:cNvSpPr>
            <a:spLocks noGrp="1"/>
          </p:cNvSpPr>
          <p:nvPr>
            <p:ph type="sldNum" sz="quarter" idx="12"/>
          </p:nvPr>
        </p:nvSpPr>
        <p:spPr/>
        <p:txBody>
          <a:bodyPr/>
          <a:lstStyle/>
          <a:p>
            <a:r>
              <a:rPr lang="en-US" dirty="0" smtClean="0"/>
              <a:t>1.</a:t>
            </a:r>
            <a:fld id="{6A1D1594-49AD-4B7E-A8FE-3BE16CAF1E7F}" type="slidenum">
              <a:rPr lang="en-US" smtClean="0"/>
              <a:t>3</a:t>
            </a:fld>
            <a:endParaRPr lang="en-US" dirty="0"/>
          </a:p>
        </p:txBody>
      </p:sp>
    </p:spTree>
    <p:extLst>
      <p:ext uri="{BB962C8B-B14F-4D97-AF65-F5344CB8AC3E}">
        <p14:creationId xmlns:p14="http://schemas.microsoft.com/office/powerpoint/2010/main" val="31342756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5F1FB"/>
          </a:solidFill>
        </p:spPr>
        <p:txBody>
          <a:bodyPr/>
          <a:lstStyle/>
          <a:p>
            <a:r>
              <a:rPr lang="en-US" dirty="0"/>
              <a:t>What to do? (</a:t>
            </a:r>
            <a:r>
              <a:rPr lang="en-US" dirty="0" err="1"/>
              <a:t>Cont</a:t>
            </a:r>
            <a:r>
              <a:rPr lang="en-US" dirty="0"/>
              <a:t>…)</a:t>
            </a:r>
          </a:p>
        </p:txBody>
      </p:sp>
      <p:sp>
        <p:nvSpPr>
          <p:cNvPr id="3" name="Content Placeholder 2"/>
          <p:cNvSpPr>
            <a:spLocks noGrp="1"/>
          </p:cNvSpPr>
          <p:nvPr>
            <p:ph idx="1"/>
          </p:nvPr>
        </p:nvSpPr>
        <p:spPr>
          <a:xfrm>
            <a:off x="457200" y="1600200"/>
            <a:ext cx="8229600" cy="5029200"/>
          </a:xfrm>
          <a:solidFill>
            <a:schemeClr val="bg1">
              <a:lumMod val="75000"/>
            </a:schemeClr>
          </a:solidFill>
        </p:spPr>
        <p:txBody>
          <a:bodyPr>
            <a:normAutofit fontScale="92500" lnSpcReduction="20000"/>
          </a:bodyPr>
          <a:lstStyle/>
          <a:p>
            <a:r>
              <a:rPr lang="en-US" dirty="0" smtClean="0"/>
              <a:t>Appealing conclusions</a:t>
            </a:r>
          </a:p>
          <a:p>
            <a:r>
              <a:rPr lang="en-US" dirty="0" smtClean="0"/>
              <a:t>Acknowledge</a:t>
            </a:r>
          </a:p>
          <a:p>
            <a:r>
              <a:rPr lang="en-US" dirty="0" smtClean="0"/>
              <a:t>References according to the Journal format</a:t>
            </a:r>
          </a:p>
          <a:p>
            <a:r>
              <a:rPr lang="en-US" dirty="0" smtClean="0"/>
              <a:t>Polite reply with Editor</a:t>
            </a:r>
          </a:p>
          <a:p>
            <a:r>
              <a:rPr lang="en-US" dirty="0" smtClean="0"/>
              <a:t>Refer few recent papers from the journal you are going to submit (Editors like that-It will increase the impact factor of that journal)</a:t>
            </a:r>
          </a:p>
          <a:p>
            <a:r>
              <a:rPr lang="en-US" dirty="0" smtClean="0"/>
              <a:t>Suggest further research directions (Readers working in that area like that)</a:t>
            </a:r>
          </a:p>
          <a:p>
            <a:r>
              <a:rPr lang="en-US" dirty="0" smtClean="0"/>
              <a:t>Select the paper title and abstract after completing the full paper</a:t>
            </a:r>
            <a:endParaRPr lang="en-US" dirty="0"/>
          </a:p>
        </p:txBody>
      </p:sp>
      <p:sp>
        <p:nvSpPr>
          <p:cNvPr id="4" name="Slide Number Placeholder 3"/>
          <p:cNvSpPr>
            <a:spLocks noGrp="1"/>
          </p:cNvSpPr>
          <p:nvPr>
            <p:ph type="sldNum" sz="quarter" idx="12"/>
          </p:nvPr>
        </p:nvSpPr>
        <p:spPr/>
        <p:txBody>
          <a:bodyPr/>
          <a:lstStyle/>
          <a:p>
            <a:r>
              <a:rPr lang="en-US" dirty="0" smtClean="0"/>
              <a:t>14.</a:t>
            </a:r>
            <a:fld id="{6A1D1594-49AD-4B7E-A8FE-3BE16CAF1E7F}" type="slidenum">
              <a:rPr lang="en-US" smtClean="0"/>
              <a:t>30</a:t>
            </a:fld>
            <a:endParaRPr lang="en-US" dirty="0"/>
          </a:p>
        </p:txBody>
      </p:sp>
    </p:spTree>
    <p:extLst>
      <p:ext uri="{BB962C8B-B14F-4D97-AF65-F5344CB8AC3E}">
        <p14:creationId xmlns:p14="http://schemas.microsoft.com/office/powerpoint/2010/main" val="21114735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TRAINING ACTIVITY\TRAINING COURSES\Training activity 2015-2016\Technique for successful Writing of Scientific papers for Journals-12 to 16 April 2015\big-research-better-writing.jpg"/>
          <p:cNvPicPr/>
          <p:nvPr/>
        </p:nvPicPr>
        <p:blipFill>
          <a:blip r:embed="rId2">
            <a:extLst>
              <a:ext uri="{28A0092B-C50C-407E-A947-70E740481C1C}">
                <a14:useLocalDpi xmlns:a14="http://schemas.microsoft.com/office/drawing/2010/main" val="0"/>
              </a:ext>
            </a:extLst>
          </a:blip>
          <a:srcRect/>
          <a:stretch>
            <a:fillRect/>
          </a:stretch>
        </p:blipFill>
        <p:spPr bwMode="auto">
          <a:xfrm>
            <a:off x="2286000" y="838200"/>
            <a:ext cx="3836035" cy="3649028"/>
          </a:xfrm>
          <a:prstGeom prst="rect">
            <a:avLst/>
          </a:prstGeom>
          <a:noFill/>
          <a:ln>
            <a:noFill/>
          </a:ln>
        </p:spPr>
      </p:pic>
      <p:sp>
        <p:nvSpPr>
          <p:cNvPr id="5" name="TextBox 4"/>
          <p:cNvSpPr txBox="1"/>
          <p:nvPr/>
        </p:nvSpPr>
        <p:spPr>
          <a:xfrm>
            <a:off x="1143000" y="5029200"/>
            <a:ext cx="6553200" cy="646331"/>
          </a:xfrm>
          <a:prstGeom prst="rect">
            <a:avLst/>
          </a:prstGeom>
          <a:noFill/>
        </p:spPr>
        <p:txBody>
          <a:bodyPr wrap="square" rtlCol="0">
            <a:spAutoFit/>
          </a:bodyPr>
          <a:lstStyle/>
          <a:p>
            <a:r>
              <a:rPr lang="en-US" sz="3600" dirty="0" smtClean="0"/>
              <a:t>Coverage of scientific articles</a:t>
            </a:r>
            <a:endParaRPr lang="en-US" sz="3600" dirty="0"/>
          </a:p>
        </p:txBody>
      </p:sp>
      <p:sp>
        <p:nvSpPr>
          <p:cNvPr id="2" name="Slide Number Placeholder 1"/>
          <p:cNvSpPr>
            <a:spLocks noGrp="1"/>
          </p:cNvSpPr>
          <p:nvPr>
            <p:ph type="sldNum" sz="quarter" idx="12"/>
          </p:nvPr>
        </p:nvSpPr>
        <p:spPr/>
        <p:txBody>
          <a:bodyPr/>
          <a:lstStyle/>
          <a:p>
            <a:r>
              <a:rPr lang="en-US" dirty="0" smtClean="0"/>
              <a:t>14.</a:t>
            </a:r>
            <a:fld id="{6A1D1594-49AD-4B7E-A8FE-3BE16CAF1E7F}" type="slidenum">
              <a:rPr lang="en-US" smtClean="0"/>
              <a:t>31</a:t>
            </a:fld>
            <a:endParaRPr lang="en-US" dirty="0"/>
          </a:p>
        </p:txBody>
      </p:sp>
    </p:spTree>
    <p:extLst>
      <p:ext uri="{BB962C8B-B14F-4D97-AF65-F5344CB8AC3E}">
        <p14:creationId xmlns:p14="http://schemas.microsoft.com/office/powerpoint/2010/main" val="38940335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Kisr Logo wight.tif"/>
          <p:cNvPicPr>
            <a:picLocks noChangeAspect="1"/>
          </p:cNvPicPr>
          <p:nvPr/>
        </p:nvPicPr>
        <p:blipFill>
          <a:blip r:embed="rId2">
            <a:duotone>
              <a:prstClr val="black"/>
              <a:schemeClr val="tx2">
                <a:tint val="45000"/>
                <a:satMod val="400000"/>
              </a:schemeClr>
            </a:duotone>
            <a:lum bright="-40000"/>
          </a:blip>
          <a:srcRect/>
          <a:stretch>
            <a:fillRect/>
          </a:stretch>
        </p:blipFill>
        <p:spPr bwMode="auto">
          <a:xfrm>
            <a:off x="7380288" y="333375"/>
            <a:ext cx="1217612" cy="395288"/>
          </a:xfrm>
          <a:prstGeom prst="rect">
            <a:avLst/>
          </a:prstGeom>
          <a:noFill/>
          <a:ln w="9525">
            <a:noFill/>
            <a:miter lim="800000"/>
            <a:headEnd/>
            <a:tailEnd/>
          </a:ln>
        </p:spPr>
      </p:pic>
      <p:sp>
        <p:nvSpPr>
          <p:cNvPr id="5" name="Title 1"/>
          <p:cNvSpPr>
            <a:spLocks noGrp="1"/>
          </p:cNvSpPr>
          <p:nvPr>
            <p:ph type="ctrTitle"/>
          </p:nvPr>
        </p:nvSpPr>
        <p:spPr>
          <a:xfrm>
            <a:off x="722312" y="228600"/>
            <a:ext cx="7738120" cy="1354217"/>
          </a:xfrm>
          <a:prstGeom prst="rect">
            <a:avLst/>
          </a:prstGeom>
        </p:spPr>
        <p:txBody>
          <a:bodyPr>
            <a:normAutofit fontScale="90000"/>
          </a:bodyPr>
          <a:lstStyle>
            <a:lvl1pPr algn="ctr">
              <a:defRPr sz="4400" baseline="0">
                <a:solidFill>
                  <a:srgbClr val="0018A8"/>
                </a:solidFill>
              </a:defRPr>
            </a:lvl1pPr>
          </a:lstStyle>
          <a:p>
            <a:r>
              <a:rPr lang="en-GB" dirty="0" smtClean="0"/>
              <a:t>What to do?</a:t>
            </a:r>
            <a:br>
              <a:rPr lang="en-GB" dirty="0" smtClean="0"/>
            </a:br>
            <a:r>
              <a:rPr lang="en-GB" dirty="0" smtClean="0">
                <a:solidFill>
                  <a:srgbClr val="C957BB"/>
                </a:solidFill>
              </a:rPr>
              <a:t>Communication skill</a:t>
            </a:r>
            <a:endParaRPr lang="en-GB" dirty="0">
              <a:solidFill>
                <a:srgbClr val="C957BB"/>
              </a:solidFill>
            </a:endParaRPr>
          </a:p>
        </p:txBody>
      </p:sp>
      <p:sp>
        <p:nvSpPr>
          <p:cNvPr id="6" name="Subtitle 2"/>
          <p:cNvSpPr>
            <a:spLocks noGrp="1"/>
          </p:cNvSpPr>
          <p:nvPr>
            <p:ph type="subTitle" idx="1"/>
          </p:nvPr>
        </p:nvSpPr>
        <p:spPr>
          <a:xfrm>
            <a:off x="720000" y="1676400"/>
            <a:ext cx="7877900" cy="4243536"/>
          </a:xfrm>
          <a:prstGeom prst="rect">
            <a:avLst/>
          </a:prstGeom>
          <a:solidFill>
            <a:srgbClr val="FFFF00"/>
          </a:solidFill>
        </p:spPr>
        <p:txBody>
          <a:bodyPr>
            <a:normAutofit fontScale="85000" lnSpcReduction="20000"/>
          </a:bodyPr>
          <a:lstStyle>
            <a:lvl1pPr marL="0" indent="0" algn="ctr">
              <a:buNone/>
              <a:defRPr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z="4700" dirty="0" smtClean="0"/>
              <a:t>Improve your communication skill</a:t>
            </a:r>
          </a:p>
          <a:p>
            <a:endParaRPr lang="en-US" dirty="0" smtClean="0"/>
          </a:p>
          <a:p>
            <a:pPr marL="457200" indent="-457200" algn="l">
              <a:buFont typeface="Arial" pitchFamily="34" charset="0"/>
              <a:buChar char="•"/>
            </a:pPr>
            <a:r>
              <a:rPr lang="en-US" dirty="0" smtClean="0"/>
              <a:t>Think what you want to communicate</a:t>
            </a:r>
          </a:p>
          <a:p>
            <a:pPr marL="457200" indent="-457200" algn="l">
              <a:buFont typeface="Arial" pitchFamily="34" charset="0"/>
              <a:buChar char="•"/>
            </a:pPr>
            <a:r>
              <a:rPr lang="en-US" dirty="0" smtClean="0"/>
              <a:t>Write it</a:t>
            </a:r>
          </a:p>
          <a:p>
            <a:pPr marL="457200" indent="-457200" algn="l">
              <a:buFont typeface="Arial" pitchFamily="34" charset="0"/>
              <a:buChar char="•"/>
            </a:pPr>
            <a:r>
              <a:rPr lang="en-US" dirty="0" smtClean="0"/>
              <a:t>Show it to your colleague</a:t>
            </a:r>
          </a:p>
          <a:p>
            <a:pPr marL="457200" indent="-457200" algn="l">
              <a:buFont typeface="Arial" pitchFamily="34" charset="0"/>
              <a:buChar char="•"/>
            </a:pPr>
            <a:r>
              <a:rPr lang="en-US" dirty="0" smtClean="0"/>
              <a:t>Ask him/her to read </a:t>
            </a:r>
          </a:p>
          <a:p>
            <a:pPr marL="457200" indent="-457200" algn="l">
              <a:buFont typeface="Arial" pitchFamily="34" charset="0"/>
              <a:buChar char="•"/>
            </a:pPr>
            <a:r>
              <a:rPr lang="en-US" dirty="0" smtClean="0"/>
              <a:t>Ask him/her what he/she understood by reading the text </a:t>
            </a:r>
          </a:p>
          <a:p>
            <a:pPr marL="457200" indent="-457200" algn="l">
              <a:buFont typeface="Arial" pitchFamily="34" charset="0"/>
              <a:buChar char="•"/>
            </a:pPr>
            <a:r>
              <a:rPr lang="en-US" dirty="0" smtClean="0"/>
              <a:t>Verify his/her reply is exactly same as what you were thinking</a:t>
            </a:r>
          </a:p>
        </p:txBody>
      </p:sp>
      <p:sp>
        <p:nvSpPr>
          <p:cNvPr id="2" name="Slide Number Placeholder 1"/>
          <p:cNvSpPr>
            <a:spLocks noGrp="1"/>
          </p:cNvSpPr>
          <p:nvPr>
            <p:ph type="sldNum" sz="quarter" idx="12"/>
          </p:nvPr>
        </p:nvSpPr>
        <p:spPr/>
        <p:txBody>
          <a:bodyPr/>
          <a:lstStyle/>
          <a:p>
            <a:r>
              <a:rPr lang="en-US" dirty="0" smtClean="0"/>
              <a:t>14.</a:t>
            </a:r>
            <a:fld id="{6A1D1594-49AD-4B7E-A8FE-3BE16CAF1E7F}" type="slidenum">
              <a:rPr lang="en-US" smtClean="0"/>
              <a:t>32</a:t>
            </a:fld>
            <a:endParaRPr lang="en-US" dirty="0"/>
          </a:p>
        </p:txBody>
      </p:sp>
    </p:spTree>
    <p:extLst>
      <p:ext uri="{BB962C8B-B14F-4D97-AF65-F5344CB8AC3E}">
        <p14:creationId xmlns:p14="http://schemas.microsoft.com/office/powerpoint/2010/main" val="13254700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5F1FB"/>
          </a:solidFill>
        </p:spPr>
        <p:txBody>
          <a:bodyPr>
            <a:normAutofit fontScale="90000"/>
          </a:bodyPr>
          <a:lstStyle/>
          <a:p>
            <a:r>
              <a:rPr lang="en-US" dirty="0" smtClean="0"/>
              <a:t>If communication skill is not up to date</a:t>
            </a:r>
            <a:endParaRPr lang="en-US" dirty="0"/>
          </a:p>
        </p:txBody>
      </p:sp>
      <p:sp>
        <p:nvSpPr>
          <p:cNvPr id="3" name="Content Placeholder 2"/>
          <p:cNvSpPr>
            <a:spLocks noGrp="1"/>
          </p:cNvSpPr>
          <p:nvPr>
            <p:ph idx="1"/>
          </p:nvPr>
        </p:nvSpPr>
        <p:spPr>
          <a:solidFill>
            <a:srgbClr val="66FF99"/>
          </a:solidFill>
        </p:spPr>
        <p:txBody>
          <a:bodyPr/>
          <a:lstStyle/>
          <a:p>
            <a:r>
              <a:rPr lang="en-US" dirty="0" smtClean="0"/>
              <a:t>Attend a special training to improve the communication</a:t>
            </a:r>
          </a:p>
          <a:p>
            <a:r>
              <a:rPr lang="en-US" dirty="0" smtClean="0"/>
              <a:t>Practice first with journal of low impact factor</a:t>
            </a:r>
            <a:endParaRPr lang="en-US" dirty="0"/>
          </a:p>
        </p:txBody>
      </p:sp>
      <p:sp>
        <p:nvSpPr>
          <p:cNvPr id="4" name="Slide Number Placeholder 3"/>
          <p:cNvSpPr>
            <a:spLocks noGrp="1"/>
          </p:cNvSpPr>
          <p:nvPr>
            <p:ph type="sldNum" sz="quarter" idx="12"/>
          </p:nvPr>
        </p:nvSpPr>
        <p:spPr/>
        <p:txBody>
          <a:bodyPr/>
          <a:lstStyle/>
          <a:p>
            <a:r>
              <a:rPr lang="en-US" dirty="0" smtClean="0"/>
              <a:t>14.</a:t>
            </a:r>
            <a:fld id="{6A1D1594-49AD-4B7E-A8FE-3BE16CAF1E7F}" type="slidenum">
              <a:rPr lang="en-US" smtClean="0"/>
              <a:t>33</a:t>
            </a:fld>
            <a:endParaRPr lang="en-US" dirty="0"/>
          </a:p>
        </p:txBody>
      </p:sp>
    </p:spTree>
    <p:extLst>
      <p:ext uri="{BB962C8B-B14F-4D97-AF65-F5344CB8AC3E}">
        <p14:creationId xmlns:p14="http://schemas.microsoft.com/office/powerpoint/2010/main" val="6147946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5F1FB"/>
          </a:solidFill>
        </p:spPr>
        <p:txBody>
          <a:bodyPr/>
          <a:lstStyle/>
          <a:p>
            <a:r>
              <a:rPr lang="en-US" dirty="0" smtClean="0"/>
              <a:t>Literature Review</a:t>
            </a:r>
            <a:endParaRPr lang="en-US" dirty="0"/>
          </a:p>
        </p:txBody>
      </p:sp>
      <p:sp>
        <p:nvSpPr>
          <p:cNvPr id="3" name="Content Placeholder 2"/>
          <p:cNvSpPr>
            <a:spLocks noGrp="1"/>
          </p:cNvSpPr>
          <p:nvPr>
            <p:ph idx="1"/>
          </p:nvPr>
        </p:nvSpPr>
        <p:spPr>
          <a:solidFill>
            <a:schemeClr val="tx1"/>
          </a:solidFill>
        </p:spPr>
        <p:txBody>
          <a:bodyPr/>
          <a:lstStyle/>
          <a:p>
            <a:r>
              <a:rPr lang="en-US" dirty="0" smtClean="0">
                <a:solidFill>
                  <a:schemeClr val="bg1"/>
                </a:solidFill>
              </a:rPr>
              <a:t>You need a lot of time to review, understand and extract useful information from the literatures</a:t>
            </a:r>
          </a:p>
          <a:p>
            <a:r>
              <a:rPr lang="en-US" dirty="0" smtClean="0">
                <a:solidFill>
                  <a:schemeClr val="bg1"/>
                </a:solidFill>
              </a:rPr>
              <a:t>Select a place, where disturbances are less and spend few days for the literature review </a:t>
            </a:r>
            <a:endParaRPr lang="en-US" dirty="0">
              <a:solidFill>
                <a:schemeClr val="bg1"/>
              </a:solidFill>
            </a:endParaRPr>
          </a:p>
        </p:txBody>
      </p:sp>
      <p:sp>
        <p:nvSpPr>
          <p:cNvPr id="4" name="Slide Number Placeholder 3"/>
          <p:cNvSpPr>
            <a:spLocks noGrp="1"/>
          </p:cNvSpPr>
          <p:nvPr>
            <p:ph type="sldNum" sz="quarter" idx="12"/>
          </p:nvPr>
        </p:nvSpPr>
        <p:spPr/>
        <p:txBody>
          <a:bodyPr/>
          <a:lstStyle/>
          <a:p>
            <a:r>
              <a:rPr lang="en-US" dirty="0" smtClean="0"/>
              <a:t>14.</a:t>
            </a:r>
            <a:fld id="{6A1D1594-49AD-4B7E-A8FE-3BE16CAF1E7F}" type="slidenum">
              <a:rPr lang="en-US" smtClean="0"/>
              <a:t>34</a:t>
            </a:fld>
            <a:endParaRPr lang="en-US" dirty="0"/>
          </a:p>
        </p:txBody>
      </p:sp>
    </p:spTree>
    <p:extLst>
      <p:ext uri="{BB962C8B-B14F-4D97-AF65-F5344CB8AC3E}">
        <p14:creationId xmlns:p14="http://schemas.microsoft.com/office/powerpoint/2010/main" val="31715914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927A4"/>
          </a:solidFill>
        </p:spPr>
        <p:txBody>
          <a:bodyPr/>
          <a:lstStyle/>
          <a:p>
            <a:r>
              <a:rPr lang="en-US" dirty="0" smtClean="0"/>
              <a:t>Right Journal</a:t>
            </a:r>
            <a:endParaRPr lang="en-US" dirty="0"/>
          </a:p>
        </p:txBody>
      </p:sp>
      <p:sp>
        <p:nvSpPr>
          <p:cNvPr id="3" name="Content Placeholder 2"/>
          <p:cNvSpPr>
            <a:spLocks noGrp="1"/>
          </p:cNvSpPr>
          <p:nvPr>
            <p:ph idx="1"/>
          </p:nvPr>
        </p:nvSpPr>
        <p:spPr>
          <a:solidFill>
            <a:srgbClr val="FFFF00"/>
          </a:solidFill>
        </p:spPr>
        <p:txBody>
          <a:bodyPr/>
          <a:lstStyle/>
          <a:p>
            <a:r>
              <a:rPr lang="en-US" dirty="0" smtClean="0"/>
              <a:t>Go through the KISR approved Journal list</a:t>
            </a:r>
          </a:p>
          <a:p>
            <a:r>
              <a:rPr lang="en-US" dirty="0" smtClean="0"/>
              <a:t>Select the topics appropriate to your research</a:t>
            </a:r>
          </a:p>
          <a:p>
            <a:r>
              <a:rPr lang="en-US" dirty="0" smtClean="0"/>
              <a:t>Go through the Aim of the journals</a:t>
            </a:r>
          </a:p>
          <a:p>
            <a:r>
              <a:rPr lang="en-US" dirty="0" smtClean="0"/>
              <a:t>Zero down to the right journal</a:t>
            </a:r>
            <a:endParaRPr lang="en-US" dirty="0"/>
          </a:p>
        </p:txBody>
      </p:sp>
      <p:sp>
        <p:nvSpPr>
          <p:cNvPr id="4" name="Slide Number Placeholder 3"/>
          <p:cNvSpPr>
            <a:spLocks noGrp="1"/>
          </p:cNvSpPr>
          <p:nvPr>
            <p:ph type="sldNum" sz="quarter" idx="12"/>
          </p:nvPr>
        </p:nvSpPr>
        <p:spPr/>
        <p:txBody>
          <a:bodyPr/>
          <a:lstStyle/>
          <a:p>
            <a:r>
              <a:rPr lang="en-US" dirty="0" smtClean="0"/>
              <a:t>14.</a:t>
            </a:r>
            <a:fld id="{6A1D1594-49AD-4B7E-A8FE-3BE16CAF1E7F}" type="slidenum">
              <a:rPr lang="en-US" smtClean="0"/>
              <a:t>35</a:t>
            </a:fld>
            <a:endParaRPr lang="en-US" dirty="0"/>
          </a:p>
        </p:txBody>
      </p:sp>
    </p:spTree>
    <p:extLst>
      <p:ext uri="{BB962C8B-B14F-4D97-AF65-F5344CB8AC3E}">
        <p14:creationId xmlns:p14="http://schemas.microsoft.com/office/powerpoint/2010/main" val="9569117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dirty="0" smtClean="0"/>
              <a:t>Before submission</a:t>
            </a:r>
            <a:endParaRPr lang="en-US" dirty="0"/>
          </a:p>
        </p:txBody>
      </p:sp>
      <p:sp>
        <p:nvSpPr>
          <p:cNvPr id="3" name="Content Placeholder 2"/>
          <p:cNvSpPr>
            <a:spLocks noGrp="1"/>
          </p:cNvSpPr>
          <p:nvPr>
            <p:ph idx="1"/>
          </p:nvPr>
        </p:nvSpPr>
        <p:spPr>
          <a:solidFill>
            <a:schemeClr val="tx1"/>
          </a:solidFill>
        </p:spPr>
        <p:txBody>
          <a:bodyPr/>
          <a:lstStyle/>
          <a:p>
            <a:r>
              <a:rPr lang="en-US" dirty="0" smtClean="0">
                <a:solidFill>
                  <a:schemeClr val="bg1"/>
                </a:solidFill>
              </a:rPr>
              <a:t>After completion of the manuscript, leave everything aside for few days</a:t>
            </a:r>
          </a:p>
          <a:p>
            <a:r>
              <a:rPr lang="en-US" dirty="0" smtClean="0">
                <a:solidFill>
                  <a:schemeClr val="bg1"/>
                </a:solidFill>
              </a:rPr>
              <a:t>Read the manuscript again and make modifications</a:t>
            </a:r>
          </a:p>
          <a:p>
            <a:r>
              <a:rPr lang="en-US" dirty="0" smtClean="0">
                <a:solidFill>
                  <a:schemeClr val="bg1"/>
                </a:solidFill>
              </a:rPr>
              <a:t>Give it to an expert to read and give his/her opinion on science and language</a:t>
            </a:r>
            <a:endParaRPr lang="en-US" dirty="0">
              <a:solidFill>
                <a:schemeClr val="bg1"/>
              </a:solidFill>
            </a:endParaRPr>
          </a:p>
        </p:txBody>
      </p:sp>
      <p:sp>
        <p:nvSpPr>
          <p:cNvPr id="4" name="Slide Number Placeholder 3"/>
          <p:cNvSpPr>
            <a:spLocks noGrp="1"/>
          </p:cNvSpPr>
          <p:nvPr>
            <p:ph type="sldNum" sz="quarter" idx="12"/>
          </p:nvPr>
        </p:nvSpPr>
        <p:spPr/>
        <p:txBody>
          <a:bodyPr/>
          <a:lstStyle/>
          <a:p>
            <a:r>
              <a:rPr lang="en-US" dirty="0" smtClean="0"/>
              <a:t>14.</a:t>
            </a:r>
            <a:fld id="{6A1D1594-49AD-4B7E-A8FE-3BE16CAF1E7F}" type="slidenum">
              <a:rPr lang="en-US" smtClean="0"/>
              <a:t>36</a:t>
            </a:fld>
            <a:endParaRPr lang="en-US" dirty="0"/>
          </a:p>
        </p:txBody>
      </p:sp>
    </p:spTree>
    <p:extLst>
      <p:ext uri="{BB962C8B-B14F-4D97-AF65-F5344CB8AC3E}">
        <p14:creationId xmlns:p14="http://schemas.microsoft.com/office/powerpoint/2010/main" val="8903203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927A4"/>
          </a:solidFill>
        </p:spPr>
        <p:txBody>
          <a:bodyPr/>
          <a:lstStyle/>
          <a:p>
            <a:r>
              <a:rPr lang="en-US" dirty="0" smtClean="0"/>
              <a:t>What not to do?</a:t>
            </a:r>
            <a:endParaRPr lang="en-US" dirty="0"/>
          </a:p>
        </p:txBody>
      </p:sp>
      <p:sp>
        <p:nvSpPr>
          <p:cNvPr id="3" name="Content Placeholder 2"/>
          <p:cNvSpPr>
            <a:spLocks noGrp="1"/>
          </p:cNvSpPr>
          <p:nvPr>
            <p:ph idx="1"/>
          </p:nvPr>
        </p:nvSpPr>
        <p:spPr>
          <a:solidFill>
            <a:srgbClr val="25F1FB"/>
          </a:solidFill>
        </p:spPr>
        <p:txBody>
          <a:bodyPr>
            <a:normAutofit lnSpcReduction="10000"/>
          </a:bodyPr>
          <a:lstStyle/>
          <a:p>
            <a:r>
              <a:rPr lang="en-US" dirty="0" smtClean="0"/>
              <a:t>No hurry-up at any stage (Data collection / Analysis / Literature Review / manuscript preparation etc.)</a:t>
            </a:r>
          </a:p>
          <a:p>
            <a:r>
              <a:rPr lang="en-US" dirty="0" smtClean="0"/>
              <a:t>No repetitions (Sentences / meanings etc.)</a:t>
            </a:r>
          </a:p>
          <a:p>
            <a:r>
              <a:rPr lang="en-US" dirty="0" smtClean="0"/>
              <a:t>Don’t ask the editor to accelerate the review process (You are waiting for paper acceptance for promotion etc.)</a:t>
            </a:r>
          </a:p>
          <a:p>
            <a:r>
              <a:rPr lang="en-US" dirty="0" smtClean="0"/>
              <a:t>Polite reply for reviewers comments (Even if a reviewer is wrong in his comments)</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r>
              <a:rPr lang="en-US" dirty="0" smtClean="0"/>
              <a:t>14.</a:t>
            </a:r>
            <a:fld id="{6A1D1594-49AD-4B7E-A8FE-3BE16CAF1E7F}" type="slidenum">
              <a:rPr lang="en-US" smtClean="0"/>
              <a:t>37</a:t>
            </a:fld>
            <a:endParaRPr lang="en-US" dirty="0"/>
          </a:p>
        </p:txBody>
      </p:sp>
    </p:spTree>
    <p:extLst>
      <p:ext uri="{BB962C8B-B14F-4D97-AF65-F5344CB8AC3E}">
        <p14:creationId xmlns:p14="http://schemas.microsoft.com/office/powerpoint/2010/main" val="28287621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5F1FB"/>
          </a:solidFill>
        </p:spPr>
        <p:txBody>
          <a:bodyPr/>
          <a:lstStyle/>
          <a:p>
            <a:r>
              <a:rPr lang="en-US" dirty="0"/>
              <a:t>What not to do</a:t>
            </a:r>
            <a:r>
              <a:rPr lang="en-US" dirty="0" smtClean="0"/>
              <a:t>? (Contd..)</a:t>
            </a:r>
            <a:endParaRPr lang="en-US" dirty="0"/>
          </a:p>
        </p:txBody>
      </p:sp>
      <p:sp>
        <p:nvSpPr>
          <p:cNvPr id="3" name="Content Placeholder 2"/>
          <p:cNvSpPr>
            <a:spLocks noGrp="1"/>
          </p:cNvSpPr>
          <p:nvPr>
            <p:ph idx="1"/>
          </p:nvPr>
        </p:nvSpPr>
        <p:spPr>
          <a:solidFill>
            <a:schemeClr val="bg1">
              <a:lumMod val="75000"/>
            </a:schemeClr>
          </a:solidFill>
        </p:spPr>
        <p:txBody>
          <a:bodyPr/>
          <a:lstStyle/>
          <a:p>
            <a:r>
              <a:rPr lang="en-US" dirty="0" smtClean="0"/>
              <a:t>Don’t delay responding to editors</a:t>
            </a:r>
          </a:p>
          <a:p>
            <a:r>
              <a:rPr lang="en-US" dirty="0" smtClean="0"/>
              <a:t>Thank editors and reviewers (They do the work as an academic and social service).</a:t>
            </a:r>
          </a:p>
          <a:p>
            <a:r>
              <a:rPr lang="en-US" dirty="0" smtClean="0"/>
              <a:t>Don’t claim the work is completely new, unless you are 100% sure</a:t>
            </a:r>
          </a:p>
          <a:p>
            <a:endParaRPr lang="en-US" dirty="0"/>
          </a:p>
        </p:txBody>
      </p:sp>
      <p:sp>
        <p:nvSpPr>
          <p:cNvPr id="4" name="Slide Number Placeholder 3"/>
          <p:cNvSpPr>
            <a:spLocks noGrp="1"/>
          </p:cNvSpPr>
          <p:nvPr>
            <p:ph type="sldNum" sz="quarter" idx="12"/>
          </p:nvPr>
        </p:nvSpPr>
        <p:spPr/>
        <p:txBody>
          <a:bodyPr/>
          <a:lstStyle/>
          <a:p>
            <a:r>
              <a:rPr lang="en-US" dirty="0" smtClean="0"/>
              <a:t>14.</a:t>
            </a:r>
            <a:fld id="{6A1D1594-49AD-4B7E-A8FE-3BE16CAF1E7F}" type="slidenum">
              <a:rPr lang="en-US" smtClean="0"/>
              <a:t>38</a:t>
            </a:fld>
            <a:endParaRPr lang="en-US" dirty="0"/>
          </a:p>
        </p:txBody>
      </p:sp>
    </p:spTree>
    <p:extLst>
      <p:ext uri="{BB962C8B-B14F-4D97-AF65-F5344CB8AC3E}">
        <p14:creationId xmlns:p14="http://schemas.microsoft.com/office/powerpoint/2010/main" val="5882578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ng abstract crop 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4" descr="Kisr Logo wight.tif"/>
          <p:cNvPicPr>
            <a:picLocks noChangeAspect="1"/>
          </p:cNvPicPr>
          <p:nvPr/>
        </p:nvPicPr>
        <p:blipFill>
          <a:blip r:embed="rId3"/>
          <a:srcRect/>
          <a:stretch>
            <a:fillRect/>
          </a:stretch>
        </p:blipFill>
        <p:spPr bwMode="auto">
          <a:xfrm>
            <a:off x="7380288" y="333375"/>
            <a:ext cx="1217612" cy="395288"/>
          </a:xfrm>
          <a:prstGeom prst="rect">
            <a:avLst/>
          </a:prstGeom>
          <a:noFill/>
          <a:ln w="9525">
            <a:noFill/>
            <a:miter lim="800000"/>
            <a:headEnd/>
            <a:tailEnd/>
          </a:ln>
        </p:spPr>
      </p:pic>
      <p:sp>
        <p:nvSpPr>
          <p:cNvPr id="6" name="Title 1"/>
          <p:cNvSpPr>
            <a:spLocks noGrp="1"/>
          </p:cNvSpPr>
          <p:nvPr>
            <p:ph type="title"/>
          </p:nvPr>
        </p:nvSpPr>
        <p:spPr>
          <a:xfrm>
            <a:off x="323528" y="764704"/>
            <a:ext cx="7056760" cy="1846659"/>
          </a:xfrm>
          <a:prstGeom prst="rect">
            <a:avLst/>
          </a:prstGeom>
        </p:spPr>
        <p:txBody>
          <a:bodyPr>
            <a:normAutofit/>
          </a:bodyPr>
          <a:lstStyle>
            <a:lvl1pPr algn="ctr">
              <a:defRPr sz="4000" b="0" cap="none" baseline="0">
                <a:solidFill>
                  <a:srgbClr val="FFFF00"/>
                </a:solidFill>
              </a:defRPr>
            </a:lvl1pPr>
          </a:lstStyle>
          <a:p>
            <a:pPr algn="just"/>
            <a:r>
              <a:rPr lang="en-GB" sz="4400" dirty="0" smtClean="0"/>
              <a:t>The general material content of a journal paper</a:t>
            </a:r>
            <a:endParaRPr lang="en-GB" sz="4400" dirty="0"/>
          </a:p>
        </p:txBody>
      </p:sp>
      <p:sp>
        <p:nvSpPr>
          <p:cNvPr id="7" name="Title 1"/>
          <p:cNvSpPr txBox="1">
            <a:spLocks/>
          </p:cNvSpPr>
          <p:nvPr/>
        </p:nvSpPr>
        <p:spPr bwMode="auto">
          <a:xfrm>
            <a:off x="323528" y="2815768"/>
            <a:ext cx="8568952" cy="344709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ctr" rtl="0" eaLnBrk="1" fontAlgn="base" hangingPunct="1">
              <a:spcBef>
                <a:spcPct val="0"/>
              </a:spcBef>
              <a:spcAft>
                <a:spcPct val="0"/>
              </a:spcAft>
              <a:defRPr sz="6000" b="0" kern="1200" cap="none">
                <a:solidFill>
                  <a:schemeClr val="bg1"/>
                </a:solidFill>
                <a:latin typeface="+mj-lt"/>
                <a:ea typeface="ＭＳ Ｐゴシック" pitchFamily="-65" charset="-128"/>
                <a:cs typeface="ＭＳ Ｐゴシック" charset="-128"/>
              </a:defRPr>
            </a:lvl1pPr>
            <a:lvl2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2pPr>
            <a:lvl3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3pPr>
            <a:lvl4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4pPr>
            <a:lvl5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5pPr>
            <a:lvl6pPr marL="4572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6pPr>
            <a:lvl7pPr marL="9144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7pPr>
            <a:lvl8pPr marL="13716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8pPr>
            <a:lvl9pPr marL="18288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9pPr>
          </a:lstStyle>
          <a:p>
            <a:pPr marL="457200" indent="-457200" algn="just" rtl="0">
              <a:buFont typeface="Arial" pitchFamily="34" charset="0"/>
              <a:buChar char="•"/>
            </a:pPr>
            <a:r>
              <a:rPr lang="en-US" sz="3200" baseline="0" dirty="0" smtClean="0"/>
              <a:t>Title of the article</a:t>
            </a:r>
          </a:p>
          <a:p>
            <a:pPr marL="457200" indent="-457200" algn="just" rtl="0">
              <a:buFont typeface="Arial" pitchFamily="34" charset="0"/>
              <a:buChar char="•"/>
            </a:pPr>
            <a:r>
              <a:rPr lang="en-US" sz="3200" baseline="0" dirty="0" smtClean="0"/>
              <a:t>Author names and their contact details</a:t>
            </a:r>
          </a:p>
          <a:p>
            <a:pPr marL="457200" indent="-457200" algn="just" rtl="0">
              <a:buFont typeface="Arial" pitchFamily="34" charset="0"/>
              <a:buChar char="•"/>
            </a:pPr>
            <a:r>
              <a:rPr lang="en-US" sz="3200" baseline="0" dirty="0" smtClean="0"/>
              <a:t>Abstract</a:t>
            </a:r>
          </a:p>
          <a:p>
            <a:pPr marL="457200" indent="-457200" algn="just" rtl="0">
              <a:buFont typeface="Arial" pitchFamily="34" charset="0"/>
              <a:buChar char="•"/>
            </a:pPr>
            <a:r>
              <a:rPr lang="en-US" sz="3200" baseline="0" dirty="0" smtClean="0"/>
              <a:t>Key words</a:t>
            </a:r>
          </a:p>
          <a:p>
            <a:pPr marL="457200" indent="-457200" algn="just" rtl="0">
              <a:buFont typeface="Arial" pitchFamily="34" charset="0"/>
              <a:buChar char="•"/>
            </a:pPr>
            <a:r>
              <a:rPr lang="en-US" sz="3200" baseline="0" dirty="0" smtClean="0"/>
              <a:t>Introduction</a:t>
            </a:r>
          </a:p>
          <a:p>
            <a:pPr marL="457200" indent="-457200" algn="just" rtl="0">
              <a:buFont typeface="Arial" pitchFamily="34" charset="0"/>
              <a:buChar char="•"/>
            </a:pPr>
            <a:r>
              <a:rPr lang="en-US" sz="3200" baseline="0" dirty="0" smtClean="0"/>
              <a:t>Literature review and motivation</a:t>
            </a:r>
          </a:p>
          <a:p>
            <a:pPr marL="457200" indent="-457200" algn="just" rtl="0">
              <a:buFont typeface="Arial" pitchFamily="34" charset="0"/>
              <a:buChar char="•"/>
            </a:pPr>
            <a:r>
              <a:rPr lang="en-US" sz="3200" baseline="0" dirty="0" smtClean="0"/>
              <a:t>Aim and objectives</a:t>
            </a:r>
          </a:p>
        </p:txBody>
      </p:sp>
      <p:sp>
        <p:nvSpPr>
          <p:cNvPr id="2" name="Slide Number Placeholder 1"/>
          <p:cNvSpPr>
            <a:spLocks noGrp="1"/>
          </p:cNvSpPr>
          <p:nvPr>
            <p:ph type="sldNum" sz="quarter" idx="12"/>
          </p:nvPr>
        </p:nvSpPr>
        <p:spPr/>
        <p:txBody>
          <a:bodyPr/>
          <a:lstStyle/>
          <a:p>
            <a:r>
              <a:rPr lang="en-US" dirty="0" smtClean="0"/>
              <a:t>2.</a:t>
            </a:r>
            <a:fld id="{6A1D1594-49AD-4B7E-A8FE-3BE16CAF1E7F}" type="slidenum">
              <a:rPr lang="en-US" smtClean="0"/>
              <a:t>39</a:t>
            </a:fld>
            <a:endParaRPr lang="en-US" dirty="0"/>
          </a:p>
        </p:txBody>
      </p:sp>
    </p:spTree>
    <p:extLst>
      <p:ext uri="{BB962C8B-B14F-4D97-AF65-F5344CB8AC3E}">
        <p14:creationId xmlns:p14="http://schemas.microsoft.com/office/powerpoint/2010/main" val="4001493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a:solidFill>
            <a:srgbClr val="99FF33"/>
          </a:solidFill>
        </p:spPr>
        <p:txBody>
          <a:bodyPr>
            <a:normAutofit fontScale="90000"/>
          </a:bodyPr>
          <a:lstStyle/>
          <a:p>
            <a:r>
              <a:rPr lang="en-US" dirty="0"/>
              <a:t>Why to publish our scientific works in Reputed Journals? (Contd..)</a:t>
            </a:r>
            <a:r>
              <a:rPr lang="en-GB" dirty="0"/>
              <a:t/>
            </a:r>
            <a:br>
              <a:rPr lang="en-GB" dirty="0"/>
            </a:br>
            <a:endParaRPr lang="en-US" dirty="0"/>
          </a:p>
        </p:txBody>
      </p:sp>
      <p:sp>
        <p:nvSpPr>
          <p:cNvPr id="3" name="Content Placeholder 2"/>
          <p:cNvSpPr>
            <a:spLocks noGrp="1"/>
          </p:cNvSpPr>
          <p:nvPr>
            <p:ph idx="1"/>
          </p:nvPr>
        </p:nvSpPr>
        <p:spPr>
          <a:xfrm>
            <a:off x="457200" y="2133600"/>
            <a:ext cx="8229600" cy="3840163"/>
          </a:xfrm>
          <a:solidFill>
            <a:schemeClr val="tx1"/>
          </a:solidFill>
        </p:spPr>
        <p:txBody>
          <a:bodyPr>
            <a:normAutofit lnSpcReduction="10000"/>
          </a:bodyPr>
          <a:lstStyle/>
          <a:p>
            <a:r>
              <a:rPr lang="en-GB" sz="4000" dirty="0" smtClean="0">
                <a:solidFill>
                  <a:schemeClr val="bg1"/>
                </a:solidFill>
              </a:rPr>
              <a:t>Enhance </a:t>
            </a:r>
            <a:r>
              <a:rPr lang="en-GB" sz="4000" dirty="0">
                <a:solidFill>
                  <a:schemeClr val="bg1"/>
                </a:solidFill>
              </a:rPr>
              <a:t>KISR </a:t>
            </a:r>
            <a:r>
              <a:rPr lang="en-GB" sz="4000" dirty="0" smtClean="0">
                <a:solidFill>
                  <a:schemeClr val="bg1"/>
                </a:solidFill>
              </a:rPr>
              <a:t>image</a:t>
            </a:r>
          </a:p>
          <a:p>
            <a:r>
              <a:rPr lang="en-GB" sz="4000" dirty="0" smtClean="0">
                <a:solidFill>
                  <a:schemeClr val="bg1"/>
                </a:solidFill>
              </a:rPr>
              <a:t>For </a:t>
            </a:r>
            <a:r>
              <a:rPr lang="en-GB" sz="4000" dirty="0">
                <a:solidFill>
                  <a:schemeClr val="bg1"/>
                </a:solidFill>
              </a:rPr>
              <a:t>getting Ph.D. </a:t>
            </a:r>
            <a:r>
              <a:rPr lang="en-GB" sz="4000" dirty="0" smtClean="0">
                <a:solidFill>
                  <a:schemeClr val="bg1"/>
                </a:solidFill>
              </a:rPr>
              <a:t>degree</a:t>
            </a:r>
          </a:p>
          <a:p>
            <a:r>
              <a:rPr lang="en-GB" sz="4000" dirty="0">
                <a:solidFill>
                  <a:schemeClr val="bg1"/>
                </a:solidFill>
              </a:rPr>
              <a:t>Allow other researchers to confirm and extend </a:t>
            </a:r>
            <a:r>
              <a:rPr lang="en-GB" sz="4000" dirty="0" smtClean="0">
                <a:solidFill>
                  <a:schemeClr val="bg1"/>
                </a:solidFill>
              </a:rPr>
              <a:t>your </a:t>
            </a:r>
            <a:r>
              <a:rPr lang="en-GB" sz="4000" dirty="0">
                <a:solidFill>
                  <a:schemeClr val="bg1"/>
                </a:solidFill>
              </a:rPr>
              <a:t>results</a:t>
            </a:r>
          </a:p>
          <a:p>
            <a:pPr marL="0" indent="0">
              <a:buNone/>
            </a:pPr>
            <a:r>
              <a:rPr lang="en-GB" dirty="0">
                <a:solidFill>
                  <a:schemeClr val="bg1"/>
                </a:solidFill>
              </a:rPr>
              <a:t/>
            </a:r>
            <a:br>
              <a:rPr lang="en-GB" dirty="0">
                <a:solidFill>
                  <a:schemeClr val="bg1"/>
                </a:solidFill>
              </a:rPr>
            </a:br>
            <a:endParaRPr lang="en-US" dirty="0">
              <a:solidFill>
                <a:schemeClr val="bg1"/>
              </a:solidFill>
            </a:endParaRPr>
          </a:p>
        </p:txBody>
      </p:sp>
      <p:sp>
        <p:nvSpPr>
          <p:cNvPr id="4" name="Slide Number Placeholder 3"/>
          <p:cNvSpPr>
            <a:spLocks noGrp="1"/>
          </p:cNvSpPr>
          <p:nvPr>
            <p:ph type="sldNum" sz="quarter" idx="12"/>
          </p:nvPr>
        </p:nvSpPr>
        <p:spPr/>
        <p:txBody>
          <a:bodyPr/>
          <a:lstStyle/>
          <a:p>
            <a:r>
              <a:rPr lang="en-US" dirty="0" smtClean="0"/>
              <a:t>1.</a:t>
            </a:r>
            <a:fld id="{6A1D1594-49AD-4B7E-A8FE-3BE16CAF1E7F}" type="slidenum">
              <a:rPr lang="en-US" smtClean="0"/>
              <a:t>4</a:t>
            </a:fld>
            <a:endParaRPr lang="en-US" dirty="0"/>
          </a:p>
        </p:txBody>
      </p:sp>
    </p:spTree>
    <p:extLst>
      <p:ext uri="{BB962C8B-B14F-4D97-AF65-F5344CB8AC3E}">
        <p14:creationId xmlns:p14="http://schemas.microsoft.com/office/powerpoint/2010/main" val="20404522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ng abstract crop 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4" descr="Kisr Logo wight.tif"/>
          <p:cNvPicPr>
            <a:picLocks noChangeAspect="1"/>
          </p:cNvPicPr>
          <p:nvPr/>
        </p:nvPicPr>
        <p:blipFill>
          <a:blip r:embed="rId3"/>
          <a:srcRect/>
          <a:stretch>
            <a:fillRect/>
          </a:stretch>
        </p:blipFill>
        <p:spPr bwMode="auto">
          <a:xfrm>
            <a:off x="7380288" y="333375"/>
            <a:ext cx="1217612" cy="395288"/>
          </a:xfrm>
          <a:prstGeom prst="rect">
            <a:avLst/>
          </a:prstGeom>
          <a:noFill/>
          <a:ln w="9525">
            <a:noFill/>
            <a:miter lim="800000"/>
            <a:headEnd/>
            <a:tailEnd/>
          </a:ln>
        </p:spPr>
      </p:pic>
      <p:sp>
        <p:nvSpPr>
          <p:cNvPr id="6" name="Title 1"/>
          <p:cNvSpPr>
            <a:spLocks noGrp="1"/>
          </p:cNvSpPr>
          <p:nvPr>
            <p:ph type="title"/>
          </p:nvPr>
        </p:nvSpPr>
        <p:spPr>
          <a:xfrm>
            <a:off x="323528" y="764705"/>
            <a:ext cx="7144072" cy="1292695"/>
          </a:xfrm>
          <a:prstGeom prst="rect">
            <a:avLst/>
          </a:prstGeom>
        </p:spPr>
        <p:txBody>
          <a:bodyPr>
            <a:noAutofit/>
          </a:bodyPr>
          <a:lstStyle>
            <a:lvl1pPr algn="ctr">
              <a:defRPr sz="4000" b="0" cap="none" baseline="0">
                <a:solidFill>
                  <a:srgbClr val="FFFF00"/>
                </a:solidFill>
              </a:defRPr>
            </a:lvl1pPr>
          </a:lstStyle>
          <a:p>
            <a:pPr algn="just"/>
            <a:r>
              <a:rPr lang="en-GB" sz="4400" dirty="0" smtClean="0"/>
              <a:t>The general material content of a journal paper (</a:t>
            </a:r>
            <a:r>
              <a:rPr lang="en-GB" sz="4400" dirty="0" err="1" smtClean="0"/>
              <a:t>Contd</a:t>
            </a:r>
            <a:r>
              <a:rPr lang="en-GB" sz="4400" dirty="0" smtClean="0"/>
              <a:t>…)</a:t>
            </a:r>
            <a:endParaRPr lang="en-GB" sz="4400" dirty="0"/>
          </a:p>
        </p:txBody>
      </p:sp>
      <p:sp>
        <p:nvSpPr>
          <p:cNvPr id="7" name="Title 1"/>
          <p:cNvSpPr txBox="1">
            <a:spLocks/>
          </p:cNvSpPr>
          <p:nvPr/>
        </p:nvSpPr>
        <p:spPr bwMode="auto">
          <a:xfrm>
            <a:off x="323528" y="1933575"/>
            <a:ext cx="8568952" cy="492442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ctr" rtl="0" eaLnBrk="1" fontAlgn="base" hangingPunct="1">
              <a:spcBef>
                <a:spcPct val="0"/>
              </a:spcBef>
              <a:spcAft>
                <a:spcPct val="0"/>
              </a:spcAft>
              <a:defRPr sz="6000" b="0" kern="1200" cap="none">
                <a:solidFill>
                  <a:schemeClr val="bg1"/>
                </a:solidFill>
                <a:latin typeface="+mj-lt"/>
                <a:ea typeface="ＭＳ Ｐゴシック" pitchFamily="-65" charset="-128"/>
                <a:cs typeface="ＭＳ Ｐゴシック" charset="-128"/>
              </a:defRPr>
            </a:lvl1pPr>
            <a:lvl2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2pPr>
            <a:lvl3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3pPr>
            <a:lvl4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4pPr>
            <a:lvl5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5pPr>
            <a:lvl6pPr marL="4572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6pPr>
            <a:lvl7pPr marL="9144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7pPr>
            <a:lvl8pPr marL="13716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8pPr>
            <a:lvl9pPr marL="18288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9pPr>
          </a:lstStyle>
          <a:p>
            <a:pPr marL="457200" indent="-457200" algn="just" rtl="0">
              <a:buFont typeface="Arial" pitchFamily="34" charset="0"/>
              <a:buChar char="•"/>
            </a:pPr>
            <a:r>
              <a:rPr lang="en-US" sz="3200" baseline="0" dirty="0" smtClean="0"/>
              <a:t>Methodology</a:t>
            </a:r>
          </a:p>
          <a:p>
            <a:pPr marL="457200" indent="-457200" algn="just" rtl="0">
              <a:buFont typeface="Arial" pitchFamily="34" charset="0"/>
              <a:buChar char="•"/>
            </a:pPr>
            <a:r>
              <a:rPr lang="en-US" sz="3200" baseline="0" dirty="0" smtClean="0"/>
              <a:t>Results and discussions</a:t>
            </a:r>
          </a:p>
          <a:p>
            <a:pPr marL="457200" indent="-457200" algn="just" rtl="0">
              <a:buFont typeface="Arial" pitchFamily="34" charset="0"/>
              <a:buChar char="•"/>
            </a:pPr>
            <a:r>
              <a:rPr lang="en-US" sz="3200" baseline="0" dirty="0" smtClean="0"/>
              <a:t>Case study or workout examples (If needed)</a:t>
            </a:r>
          </a:p>
          <a:p>
            <a:pPr marL="457200" indent="-457200" algn="just" rtl="0">
              <a:buFont typeface="Arial" pitchFamily="34" charset="0"/>
              <a:buChar char="•"/>
            </a:pPr>
            <a:r>
              <a:rPr lang="en-US" sz="3200" baseline="0" dirty="0" smtClean="0"/>
              <a:t>Conclusions and recommendations</a:t>
            </a:r>
          </a:p>
          <a:p>
            <a:pPr marL="457200" indent="-457200" algn="just" rtl="0">
              <a:buFont typeface="Arial" pitchFamily="34" charset="0"/>
              <a:buChar char="•"/>
            </a:pPr>
            <a:r>
              <a:rPr lang="en-US" sz="3200" baseline="0" dirty="0" smtClean="0"/>
              <a:t>Future works</a:t>
            </a:r>
          </a:p>
          <a:p>
            <a:pPr marL="457200" indent="-457200" algn="just" rtl="0">
              <a:buFont typeface="Arial" pitchFamily="34" charset="0"/>
              <a:buChar char="•"/>
            </a:pPr>
            <a:r>
              <a:rPr lang="en-US" sz="3200" baseline="0" dirty="0" smtClean="0"/>
              <a:t>References</a:t>
            </a:r>
          </a:p>
          <a:p>
            <a:pPr marL="457200" indent="-457200" algn="just" rtl="0">
              <a:buFont typeface="Arial" pitchFamily="34" charset="0"/>
              <a:buChar char="•"/>
            </a:pPr>
            <a:r>
              <a:rPr lang="en-US" sz="3200" baseline="0" dirty="0" smtClean="0"/>
              <a:t>Acknowledgements</a:t>
            </a:r>
          </a:p>
          <a:p>
            <a:pPr marL="457200" indent="-457200" algn="just" rtl="0">
              <a:buFont typeface="Arial" pitchFamily="34" charset="0"/>
              <a:buChar char="•"/>
            </a:pPr>
            <a:r>
              <a:rPr lang="en-US" sz="3200" dirty="0" smtClean="0"/>
              <a:t>Table / Graph / Illustrations</a:t>
            </a:r>
            <a:endParaRPr lang="en-US" sz="3200" baseline="0" dirty="0" smtClean="0"/>
          </a:p>
          <a:p>
            <a:pPr marL="457200" indent="-457200" algn="just" rtl="0">
              <a:buFont typeface="Arial" pitchFamily="34" charset="0"/>
              <a:buChar char="•"/>
            </a:pPr>
            <a:r>
              <a:rPr lang="en-US" sz="3200" baseline="0" dirty="0" smtClean="0"/>
              <a:t>Appendix</a:t>
            </a:r>
          </a:p>
          <a:p>
            <a:pPr marL="457200" indent="-457200" algn="just" rtl="0">
              <a:buFont typeface="Arial" pitchFamily="34" charset="0"/>
              <a:buChar char="•"/>
            </a:pPr>
            <a:r>
              <a:rPr lang="en-US" sz="3200" baseline="0" dirty="0" smtClean="0"/>
              <a:t>Abbreviations</a:t>
            </a:r>
          </a:p>
        </p:txBody>
      </p:sp>
      <p:sp>
        <p:nvSpPr>
          <p:cNvPr id="2" name="Slide Number Placeholder 1"/>
          <p:cNvSpPr>
            <a:spLocks noGrp="1"/>
          </p:cNvSpPr>
          <p:nvPr>
            <p:ph type="sldNum" sz="quarter" idx="12"/>
          </p:nvPr>
        </p:nvSpPr>
        <p:spPr/>
        <p:txBody>
          <a:bodyPr/>
          <a:lstStyle/>
          <a:p>
            <a:r>
              <a:rPr lang="en-US" dirty="0" smtClean="0"/>
              <a:t>2.</a:t>
            </a:r>
            <a:fld id="{6A1D1594-49AD-4B7E-A8FE-3BE16CAF1E7F}" type="slidenum">
              <a:rPr lang="en-US" smtClean="0"/>
              <a:t>40</a:t>
            </a:fld>
            <a:endParaRPr lang="en-US" dirty="0"/>
          </a:p>
        </p:txBody>
      </p:sp>
    </p:spTree>
    <p:extLst>
      <p:ext uri="{BB962C8B-B14F-4D97-AF65-F5344CB8AC3E}">
        <p14:creationId xmlns:p14="http://schemas.microsoft.com/office/powerpoint/2010/main" val="35742716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ng abstract crop 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4" descr="Kisr Logo wight.tif"/>
          <p:cNvPicPr>
            <a:picLocks noChangeAspect="1"/>
          </p:cNvPicPr>
          <p:nvPr/>
        </p:nvPicPr>
        <p:blipFill>
          <a:blip r:embed="rId3"/>
          <a:srcRect/>
          <a:stretch>
            <a:fillRect/>
          </a:stretch>
        </p:blipFill>
        <p:spPr bwMode="auto">
          <a:xfrm>
            <a:off x="7380288" y="333375"/>
            <a:ext cx="1217612" cy="395288"/>
          </a:xfrm>
          <a:prstGeom prst="rect">
            <a:avLst/>
          </a:prstGeom>
          <a:noFill/>
          <a:ln w="9525">
            <a:noFill/>
            <a:miter lim="800000"/>
            <a:headEnd/>
            <a:tailEnd/>
          </a:ln>
        </p:spPr>
      </p:pic>
      <p:sp>
        <p:nvSpPr>
          <p:cNvPr id="6" name="Title 1"/>
          <p:cNvSpPr>
            <a:spLocks noGrp="1"/>
          </p:cNvSpPr>
          <p:nvPr>
            <p:ph type="title"/>
          </p:nvPr>
        </p:nvSpPr>
        <p:spPr>
          <a:xfrm>
            <a:off x="323528" y="152400"/>
            <a:ext cx="6001072" cy="987895"/>
          </a:xfrm>
          <a:prstGeom prst="rect">
            <a:avLst/>
          </a:prstGeom>
        </p:spPr>
        <p:txBody>
          <a:bodyPr>
            <a:normAutofit/>
          </a:bodyPr>
          <a:lstStyle>
            <a:lvl1pPr algn="ctr">
              <a:defRPr sz="4000" b="0" cap="none" baseline="0">
                <a:solidFill>
                  <a:srgbClr val="FFFF00"/>
                </a:solidFill>
              </a:defRPr>
            </a:lvl1pPr>
          </a:lstStyle>
          <a:p>
            <a:r>
              <a:rPr lang="en-GB" sz="5400" dirty="0" smtClean="0"/>
              <a:t>Abstract</a:t>
            </a:r>
            <a:r>
              <a:rPr lang="en-GB" dirty="0" smtClean="0"/>
              <a:t> </a:t>
            </a:r>
            <a:endParaRPr lang="en-GB" dirty="0"/>
          </a:p>
        </p:txBody>
      </p:sp>
      <p:sp>
        <p:nvSpPr>
          <p:cNvPr id="7" name="Title 1"/>
          <p:cNvSpPr txBox="1">
            <a:spLocks/>
          </p:cNvSpPr>
          <p:nvPr/>
        </p:nvSpPr>
        <p:spPr bwMode="auto">
          <a:xfrm>
            <a:off x="323528" y="1524000"/>
            <a:ext cx="8568952" cy="449353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ctr" rtl="0" eaLnBrk="1" fontAlgn="base" hangingPunct="1">
              <a:spcBef>
                <a:spcPct val="0"/>
              </a:spcBef>
              <a:spcAft>
                <a:spcPct val="0"/>
              </a:spcAft>
              <a:defRPr sz="6000" b="0" kern="1200" cap="none">
                <a:solidFill>
                  <a:schemeClr val="bg1"/>
                </a:solidFill>
                <a:latin typeface="+mj-lt"/>
                <a:ea typeface="ＭＳ Ｐゴシック" pitchFamily="-65" charset="-128"/>
                <a:cs typeface="ＭＳ Ｐゴシック" charset="-128"/>
              </a:defRPr>
            </a:lvl1pPr>
            <a:lvl2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2pPr>
            <a:lvl3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3pPr>
            <a:lvl4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4pPr>
            <a:lvl5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5pPr>
            <a:lvl6pPr marL="4572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6pPr>
            <a:lvl7pPr marL="9144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7pPr>
            <a:lvl8pPr marL="13716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8pPr>
            <a:lvl9pPr marL="18288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9pPr>
          </a:lstStyle>
          <a:p>
            <a:pPr algn="just" rtl="0"/>
            <a:r>
              <a:rPr lang="en-US" sz="3600" dirty="0" smtClean="0">
                <a:solidFill>
                  <a:srgbClr val="25F1FB"/>
                </a:solidFill>
              </a:rPr>
              <a:t>7 elements of an Abstract:</a:t>
            </a:r>
          </a:p>
          <a:p>
            <a:pPr algn="just" rtl="0"/>
            <a:endParaRPr lang="en-US" sz="3200" dirty="0" smtClean="0">
              <a:solidFill>
                <a:srgbClr val="92D050"/>
              </a:solidFill>
            </a:endParaRPr>
          </a:p>
          <a:p>
            <a:pPr marL="514350" indent="-514350" algn="just" rtl="0">
              <a:buAutoNum type="arabicPeriod"/>
            </a:pPr>
            <a:r>
              <a:rPr lang="en-US" sz="3200" dirty="0" smtClean="0"/>
              <a:t>Start with a brief theme sentence</a:t>
            </a:r>
          </a:p>
          <a:p>
            <a:pPr marL="514350" indent="-514350" algn="just" rtl="0">
              <a:buAutoNum type="arabicPeriod"/>
            </a:pPr>
            <a:r>
              <a:rPr lang="en-US" sz="3200" dirty="0" smtClean="0">
                <a:solidFill>
                  <a:srgbClr val="FF0000"/>
                </a:solidFill>
              </a:rPr>
              <a:t>Main aim and purpose of the study</a:t>
            </a:r>
          </a:p>
          <a:p>
            <a:pPr marL="514350" indent="-514350" algn="just" rtl="0">
              <a:buAutoNum type="arabicPeriod"/>
            </a:pPr>
            <a:r>
              <a:rPr lang="en-US" sz="3200" dirty="0" smtClean="0">
                <a:solidFill>
                  <a:srgbClr val="25F1FB"/>
                </a:solidFill>
              </a:rPr>
              <a:t>Academic or practical importance of the study</a:t>
            </a:r>
          </a:p>
          <a:p>
            <a:pPr marL="514350" indent="-514350" algn="just" rtl="0">
              <a:buAutoNum type="arabicPeriod"/>
            </a:pPr>
            <a:r>
              <a:rPr lang="en-US" sz="3200" dirty="0" smtClean="0">
                <a:solidFill>
                  <a:srgbClr val="FFC000"/>
                </a:solidFill>
              </a:rPr>
              <a:t>Methodology used</a:t>
            </a:r>
          </a:p>
          <a:p>
            <a:pPr marL="514350" indent="-514350" algn="just" rtl="0">
              <a:buAutoNum type="arabicPeriod"/>
            </a:pPr>
            <a:r>
              <a:rPr lang="en-US" sz="3200" dirty="0" smtClean="0">
                <a:solidFill>
                  <a:srgbClr val="66FF99"/>
                </a:solidFill>
              </a:rPr>
              <a:t>Main findings</a:t>
            </a:r>
          </a:p>
          <a:p>
            <a:pPr marL="514350" indent="-514350" algn="just" rtl="0">
              <a:buAutoNum type="arabicPeriod"/>
            </a:pPr>
            <a:r>
              <a:rPr lang="en-US" sz="3200" dirty="0" smtClean="0">
                <a:solidFill>
                  <a:srgbClr val="CCFF33"/>
                </a:solidFill>
              </a:rPr>
              <a:t>Statement of conclusion</a:t>
            </a:r>
          </a:p>
          <a:p>
            <a:pPr marL="514350" indent="-514350" algn="just" rtl="0">
              <a:buAutoNum type="arabicPeriod"/>
            </a:pPr>
            <a:r>
              <a:rPr lang="en-US" sz="3200" dirty="0" smtClean="0">
                <a:solidFill>
                  <a:srgbClr val="FFFF99"/>
                </a:solidFill>
              </a:rPr>
              <a:t>Practical implications</a:t>
            </a:r>
          </a:p>
        </p:txBody>
      </p:sp>
      <p:sp>
        <p:nvSpPr>
          <p:cNvPr id="2" name="Slide Number Placeholder 1"/>
          <p:cNvSpPr>
            <a:spLocks noGrp="1"/>
          </p:cNvSpPr>
          <p:nvPr>
            <p:ph type="sldNum" sz="quarter" idx="12"/>
          </p:nvPr>
        </p:nvSpPr>
        <p:spPr/>
        <p:txBody>
          <a:bodyPr/>
          <a:lstStyle/>
          <a:p>
            <a:r>
              <a:rPr lang="en-US" dirty="0" smtClean="0"/>
              <a:t>4.</a:t>
            </a:r>
            <a:fld id="{6A1D1594-49AD-4B7E-A8FE-3BE16CAF1E7F}" type="slidenum">
              <a:rPr lang="en-US" smtClean="0"/>
              <a:t>41</a:t>
            </a:fld>
            <a:endParaRPr lang="en-US" dirty="0"/>
          </a:p>
        </p:txBody>
      </p:sp>
    </p:spTree>
    <p:extLst>
      <p:ext uri="{BB962C8B-B14F-4D97-AF65-F5344CB8AC3E}">
        <p14:creationId xmlns:p14="http://schemas.microsoft.com/office/powerpoint/2010/main" val="3299583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ng abstract crop 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4" descr="Kisr Logo wight.tif"/>
          <p:cNvPicPr>
            <a:picLocks noChangeAspect="1"/>
          </p:cNvPicPr>
          <p:nvPr/>
        </p:nvPicPr>
        <p:blipFill>
          <a:blip r:embed="rId3"/>
          <a:srcRect/>
          <a:stretch>
            <a:fillRect/>
          </a:stretch>
        </p:blipFill>
        <p:spPr bwMode="auto">
          <a:xfrm>
            <a:off x="7380288" y="333375"/>
            <a:ext cx="1217612" cy="395288"/>
          </a:xfrm>
          <a:prstGeom prst="rect">
            <a:avLst/>
          </a:prstGeom>
          <a:noFill/>
          <a:ln w="9525">
            <a:noFill/>
            <a:miter lim="800000"/>
            <a:headEnd/>
            <a:tailEnd/>
          </a:ln>
        </p:spPr>
      </p:pic>
      <p:sp>
        <p:nvSpPr>
          <p:cNvPr id="6" name="Title 1"/>
          <p:cNvSpPr>
            <a:spLocks noGrp="1"/>
          </p:cNvSpPr>
          <p:nvPr>
            <p:ph type="title"/>
          </p:nvPr>
        </p:nvSpPr>
        <p:spPr>
          <a:xfrm>
            <a:off x="323528" y="307505"/>
            <a:ext cx="8568952" cy="1217011"/>
          </a:xfrm>
          <a:prstGeom prst="rect">
            <a:avLst/>
          </a:prstGeom>
        </p:spPr>
        <p:txBody>
          <a:bodyPr>
            <a:normAutofit fontScale="90000"/>
          </a:bodyPr>
          <a:lstStyle>
            <a:lvl1pPr algn="ctr">
              <a:defRPr sz="4000" b="0" cap="none" baseline="0">
                <a:solidFill>
                  <a:srgbClr val="FFFF00"/>
                </a:solidFill>
              </a:defRPr>
            </a:lvl1pPr>
          </a:lstStyle>
          <a:p>
            <a:pPr algn="l"/>
            <a:r>
              <a:rPr lang="en-GB" sz="5300" dirty="0"/>
              <a:t>Introduction</a:t>
            </a:r>
            <a:r>
              <a:rPr lang="en-GB" dirty="0"/>
              <a:t/>
            </a:r>
            <a:br>
              <a:rPr lang="en-GB" dirty="0"/>
            </a:br>
            <a:r>
              <a:rPr lang="en-GB" sz="4900" dirty="0">
                <a:solidFill>
                  <a:srgbClr val="99FF33"/>
                </a:solidFill>
              </a:rPr>
              <a:t>Six </a:t>
            </a:r>
            <a:r>
              <a:rPr lang="en-GB" sz="4900" dirty="0" smtClean="0">
                <a:solidFill>
                  <a:srgbClr val="99FF33"/>
                </a:solidFill>
              </a:rPr>
              <a:t>important elements </a:t>
            </a:r>
            <a:endParaRPr lang="en-GB" sz="4900" dirty="0">
              <a:solidFill>
                <a:srgbClr val="99FF33"/>
              </a:solidFill>
            </a:endParaRPr>
          </a:p>
        </p:txBody>
      </p:sp>
      <p:sp>
        <p:nvSpPr>
          <p:cNvPr id="7" name="Title 1"/>
          <p:cNvSpPr txBox="1">
            <a:spLocks/>
          </p:cNvSpPr>
          <p:nvPr/>
        </p:nvSpPr>
        <p:spPr bwMode="auto">
          <a:xfrm>
            <a:off x="323528" y="1661041"/>
            <a:ext cx="8568952" cy="473975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ctr" rtl="0" eaLnBrk="1" fontAlgn="base" hangingPunct="1">
              <a:spcBef>
                <a:spcPct val="0"/>
              </a:spcBef>
              <a:spcAft>
                <a:spcPct val="0"/>
              </a:spcAft>
              <a:defRPr sz="6000" b="0" kern="1200" cap="none">
                <a:solidFill>
                  <a:schemeClr val="bg1"/>
                </a:solidFill>
                <a:latin typeface="+mj-lt"/>
                <a:ea typeface="ＭＳ Ｐゴシック" pitchFamily="-65" charset="-128"/>
                <a:cs typeface="ＭＳ Ｐゴシック" charset="-128"/>
              </a:defRPr>
            </a:lvl1pPr>
            <a:lvl2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2pPr>
            <a:lvl3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3pPr>
            <a:lvl4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4pPr>
            <a:lvl5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5pPr>
            <a:lvl6pPr marL="4572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6pPr>
            <a:lvl7pPr marL="9144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7pPr>
            <a:lvl8pPr marL="13716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8pPr>
            <a:lvl9pPr marL="18288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9pPr>
          </a:lstStyle>
          <a:p>
            <a:pPr marL="514350" indent="-514350" algn="l">
              <a:buAutoNum type="arabicPeriod"/>
            </a:pPr>
            <a:r>
              <a:rPr lang="en-US" sz="2400" b="1" dirty="0" smtClean="0"/>
              <a:t>Broad theme or topic of the study</a:t>
            </a:r>
          </a:p>
          <a:p>
            <a:pPr marL="514350" indent="-514350" algn="l">
              <a:buAutoNum type="arabicPeriod"/>
            </a:pPr>
            <a:r>
              <a:rPr lang="en-US" sz="2400" b="1" dirty="0" smtClean="0"/>
              <a:t>Academic and practical importance (Provide a convincing answer for the question “Why should anyone give attention on this article?”</a:t>
            </a:r>
          </a:p>
          <a:p>
            <a:pPr marL="514350" indent="-514350" algn="l">
              <a:buAutoNum type="arabicPeriod"/>
            </a:pPr>
            <a:r>
              <a:rPr lang="en-US" sz="2400" b="1" dirty="0" smtClean="0"/>
              <a:t>Summary of available literature (Cite the most important previous study relevant to current research)</a:t>
            </a:r>
          </a:p>
          <a:p>
            <a:pPr marL="514350" indent="-514350" algn="l">
              <a:buAutoNum type="arabicPeriod"/>
            </a:pPr>
            <a:r>
              <a:rPr lang="en-US" sz="2400" b="1" dirty="0" smtClean="0"/>
              <a:t>Indicate most important gap / inconsistencies / controversies in the literature that the current study will address</a:t>
            </a:r>
          </a:p>
          <a:p>
            <a:pPr marL="514350" indent="-514350" algn="l">
              <a:buAutoNum type="arabicPeriod"/>
            </a:pPr>
            <a:r>
              <a:rPr lang="en-US" sz="2400" b="1" dirty="0" smtClean="0"/>
              <a:t>Clearly indicate the research problem/question to be addressed, specific research objectives,  context and unit of analysis</a:t>
            </a:r>
          </a:p>
          <a:p>
            <a:pPr marL="514350" indent="-514350" algn="l">
              <a:buAutoNum type="arabicPeriod"/>
            </a:pPr>
            <a:r>
              <a:rPr lang="en-US" sz="2400" b="1" dirty="0" smtClean="0"/>
              <a:t>Outline of the structure of the rest of the article</a:t>
            </a:r>
          </a:p>
          <a:p>
            <a:pPr marL="457200" indent="-457200" algn="l">
              <a:buFont typeface="Arial" pitchFamily="34" charset="0"/>
              <a:buChar char="•"/>
            </a:pPr>
            <a:endParaRPr lang="en-US" sz="2000" b="1" dirty="0" smtClean="0"/>
          </a:p>
        </p:txBody>
      </p:sp>
      <p:sp>
        <p:nvSpPr>
          <p:cNvPr id="2" name="Slide Number Placeholder 1"/>
          <p:cNvSpPr>
            <a:spLocks noGrp="1"/>
          </p:cNvSpPr>
          <p:nvPr>
            <p:ph type="sldNum" sz="quarter" idx="12"/>
          </p:nvPr>
        </p:nvSpPr>
        <p:spPr/>
        <p:txBody>
          <a:bodyPr/>
          <a:lstStyle/>
          <a:p>
            <a:r>
              <a:rPr lang="en-US" dirty="0" smtClean="0"/>
              <a:t>6.</a:t>
            </a:r>
            <a:fld id="{6A1D1594-49AD-4B7E-A8FE-3BE16CAF1E7F}" type="slidenum">
              <a:rPr lang="en-US" smtClean="0"/>
              <a:t>42</a:t>
            </a:fld>
            <a:endParaRPr lang="en-US" dirty="0"/>
          </a:p>
        </p:txBody>
      </p:sp>
    </p:spTree>
    <p:extLst>
      <p:ext uri="{BB962C8B-B14F-4D97-AF65-F5344CB8AC3E}">
        <p14:creationId xmlns:p14="http://schemas.microsoft.com/office/powerpoint/2010/main" val="38446122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ng abstract crop 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4" descr="Kisr Logo wight.tif"/>
          <p:cNvPicPr>
            <a:picLocks noChangeAspect="1"/>
          </p:cNvPicPr>
          <p:nvPr/>
        </p:nvPicPr>
        <p:blipFill>
          <a:blip r:embed="rId3"/>
          <a:srcRect/>
          <a:stretch>
            <a:fillRect/>
          </a:stretch>
        </p:blipFill>
        <p:spPr bwMode="auto">
          <a:xfrm>
            <a:off x="7380288" y="333375"/>
            <a:ext cx="1217612" cy="395288"/>
          </a:xfrm>
          <a:prstGeom prst="rect">
            <a:avLst/>
          </a:prstGeom>
          <a:noFill/>
          <a:ln w="9525">
            <a:noFill/>
            <a:miter lim="800000"/>
            <a:headEnd/>
            <a:tailEnd/>
          </a:ln>
        </p:spPr>
      </p:pic>
      <p:sp>
        <p:nvSpPr>
          <p:cNvPr id="6" name="Title 1"/>
          <p:cNvSpPr>
            <a:spLocks noGrp="1"/>
          </p:cNvSpPr>
          <p:nvPr>
            <p:ph type="title"/>
          </p:nvPr>
        </p:nvSpPr>
        <p:spPr>
          <a:xfrm>
            <a:off x="323528" y="917105"/>
            <a:ext cx="8568952" cy="987895"/>
          </a:xfrm>
          <a:prstGeom prst="rect">
            <a:avLst/>
          </a:prstGeom>
        </p:spPr>
        <p:txBody>
          <a:bodyPr>
            <a:noAutofit/>
          </a:bodyPr>
          <a:lstStyle>
            <a:lvl1pPr algn="ctr">
              <a:defRPr sz="4000" b="0" cap="none" baseline="0">
                <a:solidFill>
                  <a:srgbClr val="FFFF00"/>
                </a:solidFill>
              </a:defRPr>
            </a:lvl1pPr>
          </a:lstStyle>
          <a:p>
            <a:r>
              <a:rPr lang="en-GB" sz="6000" dirty="0" smtClean="0"/>
              <a:t>Basic tips for good Literature Review</a:t>
            </a:r>
            <a:endParaRPr lang="en-GB" sz="6000" dirty="0"/>
          </a:p>
        </p:txBody>
      </p:sp>
      <p:sp>
        <p:nvSpPr>
          <p:cNvPr id="7" name="Title 1"/>
          <p:cNvSpPr txBox="1">
            <a:spLocks/>
          </p:cNvSpPr>
          <p:nvPr/>
        </p:nvSpPr>
        <p:spPr bwMode="auto">
          <a:xfrm>
            <a:off x="323528" y="2487573"/>
            <a:ext cx="8568952" cy="437042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ctr" rtl="0" eaLnBrk="1" fontAlgn="base" hangingPunct="1">
              <a:spcBef>
                <a:spcPct val="0"/>
              </a:spcBef>
              <a:spcAft>
                <a:spcPct val="0"/>
              </a:spcAft>
              <a:defRPr sz="6000" b="0" kern="1200" cap="none">
                <a:solidFill>
                  <a:schemeClr val="bg1"/>
                </a:solidFill>
                <a:latin typeface="+mj-lt"/>
                <a:ea typeface="ＭＳ Ｐゴシック" pitchFamily="-65" charset="-128"/>
                <a:cs typeface="ＭＳ Ｐゴシック" charset="-128"/>
              </a:defRPr>
            </a:lvl1pPr>
            <a:lvl2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2pPr>
            <a:lvl3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3pPr>
            <a:lvl4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4pPr>
            <a:lvl5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5pPr>
            <a:lvl6pPr marL="4572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6pPr>
            <a:lvl7pPr marL="9144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7pPr>
            <a:lvl8pPr marL="13716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8pPr>
            <a:lvl9pPr marL="18288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9pPr>
          </a:lstStyle>
          <a:p>
            <a:pPr marL="571500" indent="-571500" algn="l">
              <a:buFont typeface="Arial" pitchFamily="34" charset="0"/>
              <a:buChar char="•"/>
            </a:pPr>
            <a:r>
              <a:rPr lang="en-US" sz="4400" dirty="0" smtClean="0">
                <a:solidFill>
                  <a:srgbClr val="25F1FB"/>
                </a:solidFill>
              </a:rPr>
              <a:t>Start from the latest </a:t>
            </a:r>
            <a:r>
              <a:rPr lang="en-US" sz="4400" dirty="0" smtClean="0">
                <a:solidFill>
                  <a:srgbClr val="FFC000"/>
                </a:solidFill>
              </a:rPr>
              <a:t>State of art review article</a:t>
            </a:r>
            <a:r>
              <a:rPr lang="en-US" sz="4400" dirty="0" smtClean="0">
                <a:solidFill>
                  <a:srgbClr val="25F1FB"/>
                </a:solidFill>
              </a:rPr>
              <a:t>.</a:t>
            </a:r>
          </a:p>
          <a:p>
            <a:pPr marL="571500" indent="-571500" algn="l">
              <a:buFont typeface="Arial" pitchFamily="34" charset="0"/>
              <a:buChar char="•"/>
            </a:pPr>
            <a:r>
              <a:rPr lang="en-US" sz="4400" dirty="0" smtClean="0">
                <a:solidFill>
                  <a:srgbClr val="25F1FB"/>
                </a:solidFill>
              </a:rPr>
              <a:t>Free web sites are available. Example: </a:t>
            </a:r>
            <a:r>
              <a:rPr lang="en-US" sz="4400" dirty="0" smtClean="0">
                <a:solidFill>
                  <a:srgbClr val="FFC000"/>
                </a:solidFill>
              </a:rPr>
              <a:t>Google scholar</a:t>
            </a:r>
          </a:p>
          <a:p>
            <a:pPr marL="571500" indent="-571500" algn="l">
              <a:buFont typeface="Arial" pitchFamily="34" charset="0"/>
              <a:buChar char="•"/>
            </a:pPr>
            <a:r>
              <a:rPr lang="en-US" sz="4400" dirty="0" smtClean="0">
                <a:solidFill>
                  <a:srgbClr val="FFC000"/>
                </a:solidFill>
              </a:rPr>
              <a:t>KISR library has </a:t>
            </a:r>
            <a:r>
              <a:rPr lang="en-US" sz="4400" dirty="0" smtClean="0">
                <a:solidFill>
                  <a:srgbClr val="25F1FB"/>
                </a:solidFill>
              </a:rPr>
              <a:t>wonderful facility</a:t>
            </a:r>
          </a:p>
          <a:p>
            <a:pPr algn="l"/>
            <a:endParaRPr lang="en-US" sz="4400" dirty="0" smtClean="0">
              <a:solidFill>
                <a:srgbClr val="25F1FB"/>
              </a:solidFill>
            </a:endParaRPr>
          </a:p>
          <a:p>
            <a:pPr marL="457200" indent="-457200" algn="l">
              <a:buFont typeface="Arial" pitchFamily="34" charset="0"/>
              <a:buChar char="•"/>
            </a:pPr>
            <a:endParaRPr lang="en-US" sz="2000" b="1" dirty="0" smtClean="0"/>
          </a:p>
        </p:txBody>
      </p:sp>
      <p:sp>
        <p:nvSpPr>
          <p:cNvPr id="2" name="Slide Number Placeholder 1"/>
          <p:cNvSpPr>
            <a:spLocks noGrp="1"/>
          </p:cNvSpPr>
          <p:nvPr>
            <p:ph type="sldNum" sz="quarter" idx="12"/>
          </p:nvPr>
        </p:nvSpPr>
        <p:spPr/>
        <p:txBody>
          <a:bodyPr/>
          <a:lstStyle/>
          <a:p>
            <a:r>
              <a:rPr lang="en-US" dirty="0" smtClean="0"/>
              <a:t>8.</a:t>
            </a:r>
            <a:fld id="{6A1D1594-49AD-4B7E-A8FE-3BE16CAF1E7F}" type="slidenum">
              <a:rPr lang="en-US" smtClean="0"/>
              <a:t>43</a:t>
            </a:fld>
            <a:endParaRPr lang="en-US" dirty="0"/>
          </a:p>
        </p:txBody>
      </p:sp>
    </p:spTree>
    <p:extLst>
      <p:ext uri="{BB962C8B-B14F-4D97-AF65-F5344CB8AC3E}">
        <p14:creationId xmlns:p14="http://schemas.microsoft.com/office/powerpoint/2010/main" val="260072262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ng abstract crop 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4" descr="Kisr Logo wight.tif"/>
          <p:cNvPicPr>
            <a:picLocks noChangeAspect="1"/>
          </p:cNvPicPr>
          <p:nvPr/>
        </p:nvPicPr>
        <p:blipFill>
          <a:blip r:embed="rId3"/>
          <a:srcRect/>
          <a:stretch>
            <a:fillRect/>
          </a:stretch>
        </p:blipFill>
        <p:spPr bwMode="auto">
          <a:xfrm>
            <a:off x="7380288" y="333375"/>
            <a:ext cx="1217612" cy="395288"/>
          </a:xfrm>
          <a:prstGeom prst="rect">
            <a:avLst/>
          </a:prstGeom>
          <a:noFill/>
          <a:ln w="9525">
            <a:noFill/>
            <a:miter lim="800000"/>
            <a:headEnd/>
            <a:tailEnd/>
          </a:ln>
        </p:spPr>
      </p:pic>
      <p:sp>
        <p:nvSpPr>
          <p:cNvPr id="6" name="Title 1"/>
          <p:cNvSpPr>
            <a:spLocks noGrp="1"/>
          </p:cNvSpPr>
          <p:nvPr>
            <p:ph type="title"/>
          </p:nvPr>
        </p:nvSpPr>
        <p:spPr>
          <a:xfrm>
            <a:off x="323528" y="612305"/>
            <a:ext cx="8568952" cy="987895"/>
          </a:xfrm>
          <a:prstGeom prst="rect">
            <a:avLst/>
          </a:prstGeom>
        </p:spPr>
        <p:txBody>
          <a:bodyPr>
            <a:normAutofit/>
          </a:bodyPr>
          <a:lstStyle>
            <a:lvl1pPr algn="ctr">
              <a:defRPr sz="4000" b="0" cap="none" baseline="0">
                <a:solidFill>
                  <a:srgbClr val="FFFF00"/>
                </a:solidFill>
              </a:defRPr>
            </a:lvl1pPr>
          </a:lstStyle>
          <a:p>
            <a:r>
              <a:rPr lang="en-GB" sz="4400" dirty="0" smtClean="0"/>
              <a:t>Challenges in the Literature Review</a:t>
            </a:r>
            <a:endParaRPr lang="en-GB" sz="4400" dirty="0"/>
          </a:p>
        </p:txBody>
      </p:sp>
      <p:sp>
        <p:nvSpPr>
          <p:cNvPr id="7" name="Title 1"/>
          <p:cNvSpPr txBox="1">
            <a:spLocks/>
          </p:cNvSpPr>
          <p:nvPr/>
        </p:nvSpPr>
        <p:spPr bwMode="auto">
          <a:xfrm>
            <a:off x="323528" y="1752600"/>
            <a:ext cx="8568952" cy="332398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ctr" rtl="0" eaLnBrk="1" fontAlgn="base" hangingPunct="1">
              <a:spcBef>
                <a:spcPct val="0"/>
              </a:spcBef>
              <a:spcAft>
                <a:spcPct val="0"/>
              </a:spcAft>
              <a:defRPr sz="6000" b="0" kern="1200" cap="none">
                <a:solidFill>
                  <a:schemeClr val="bg1"/>
                </a:solidFill>
                <a:latin typeface="+mj-lt"/>
                <a:ea typeface="ＭＳ Ｐゴシック" pitchFamily="-65" charset="-128"/>
                <a:cs typeface="ＭＳ Ｐゴシック" charset="-128"/>
              </a:defRPr>
            </a:lvl1pPr>
            <a:lvl2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2pPr>
            <a:lvl3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3pPr>
            <a:lvl4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4pPr>
            <a:lvl5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5pPr>
            <a:lvl6pPr marL="4572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6pPr>
            <a:lvl7pPr marL="9144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7pPr>
            <a:lvl8pPr marL="13716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8pPr>
            <a:lvl9pPr marL="18288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9pPr>
          </a:lstStyle>
          <a:p>
            <a:pPr marL="571500" indent="-571500" algn="l">
              <a:buFont typeface="Arial" pitchFamily="34" charset="0"/>
              <a:buChar char="•"/>
            </a:pPr>
            <a:r>
              <a:rPr lang="en-US" sz="3600" dirty="0" smtClean="0">
                <a:solidFill>
                  <a:srgbClr val="25F1FB"/>
                </a:solidFill>
              </a:rPr>
              <a:t>Finding appropriate literature on specific topic</a:t>
            </a:r>
          </a:p>
          <a:p>
            <a:pPr marL="571500" indent="-571500" algn="l">
              <a:buFont typeface="Arial" pitchFamily="34" charset="0"/>
              <a:buChar char="•"/>
            </a:pPr>
            <a:r>
              <a:rPr lang="en-US" sz="3600" dirty="0" smtClean="0">
                <a:solidFill>
                  <a:srgbClr val="FFC000"/>
                </a:solidFill>
              </a:rPr>
              <a:t>Managing the information </a:t>
            </a:r>
          </a:p>
          <a:p>
            <a:pPr marL="571500" indent="-571500" algn="l">
              <a:buFont typeface="Arial" pitchFamily="34" charset="0"/>
              <a:buChar char="•"/>
            </a:pPr>
            <a:r>
              <a:rPr lang="en-US" sz="3600" dirty="0" smtClean="0"/>
              <a:t>Presenting a logical, synthesized, user friendly review of current knowledge</a:t>
            </a:r>
          </a:p>
          <a:p>
            <a:pPr algn="l"/>
            <a:endParaRPr lang="en-US" sz="3600" b="1" dirty="0" smtClean="0"/>
          </a:p>
        </p:txBody>
      </p:sp>
      <p:sp>
        <p:nvSpPr>
          <p:cNvPr id="2" name="Slide Number Placeholder 1"/>
          <p:cNvSpPr>
            <a:spLocks noGrp="1"/>
          </p:cNvSpPr>
          <p:nvPr>
            <p:ph type="sldNum" sz="quarter" idx="12"/>
          </p:nvPr>
        </p:nvSpPr>
        <p:spPr/>
        <p:txBody>
          <a:bodyPr/>
          <a:lstStyle/>
          <a:p>
            <a:r>
              <a:rPr lang="en-US" dirty="0" smtClean="0"/>
              <a:t>8.</a:t>
            </a:r>
            <a:fld id="{6A1D1594-49AD-4B7E-A8FE-3BE16CAF1E7F}" type="slidenum">
              <a:rPr lang="en-US" smtClean="0"/>
              <a:t>44</a:t>
            </a:fld>
            <a:endParaRPr lang="en-US" dirty="0"/>
          </a:p>
        </p:txBody>
      </p:sp>
    </p:spTree>
    <p:extLst>
      <p:ext uri="{BB962C8B-B14F-4D97-AF65-F5344CB8AC3E}">
        <p14:creationId xmlns:p14="http://schemas.microsoft.com/office/powerpoint/2010/main" val="189358578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ng abstract crop 1.jpg"/>
          <p:cNvPicPr>
            <a:picLocks noChangeAspect="1"/>
          </p:cNvPicPr>
          <p:nvPr/>
        </p:nvPicPr>
        <p:blipFill>
          <a:blip r:embed="rId2"/>
          <a:srcRect/>
          <a:stretch>
            <a:fillRect/>
          </a:stretch>
        </p:blipFill>
        <p:spPr bwMode="auto">
          <a:xfrm>
            <a:off x="188404" y="10427"/>
            <a:ext cx="9144000" cy="6858000"/>
          </a:xfrm>
          <a:prstGeom prst="rect">
            <a:avLst/>
          </a:prstGeom>
          <a:noFill/>
          <a:ln w="9525">
            <a:noFill/>
            <a:miter lim="800000"/>
            <a:headEnd/>
            <a:tailEnd/>
          </a:ln>
        </p:spPr>
      </p:pic>
      <p:pic>
        <p:nvPicPr>
          <p:cNvPr id="5" name="Picture 4" descr="Kisr Logo wight.tif"/>
          <p:cNvPicPr>
            <a:picLocks noChangeAspect="1"/>
          </p:cNvPicPr>
          <p:nvPr/>
        </p:nvPicPr>
        <p:blipFill>
          <a:blip r:embed="rId3"/>
          <a:srcRect/>
          <a:stretch>
            <a:fillRect/>
          </a:stretch>
        </p:blipFill>
        <p:spPr bwMode="auto">
          <a:xfrm>
            <a:off x="7380288" y="333375"/>
            <a:ext cx="1217612" cy="395288"/>
          </a:xfrm>
          <a:prstGeom prst="rect">
            <a:avLst/>
          </a:prstGeom>
          <a:noFill/>
          <a:ln w="9525">
            <a:noFill/>
            <a:miter lim="800000"/>
            <a:headEnd/>
            <a:tailEnd/>
          </a:ln>
        </p:spPr>
      </p:pic>
      <p:sp>
        <p:nvSpPr>
          <p:cNvPr id="6" name="Title 1"/>
          <p:cNvSpPr>
            <a:spLocks noGrp="1"/>
          </p:cNvSpPr>
          <p:nvPr>
            <p:ph type="title"/>
          </p:nvPr>
        </p:nvSpPr>
        <p:spPr>
          <a:xfrm>
            <a:off x="323528" y="612305"/>
            <a:ext cx="8568952" cy="987895"/>
          </a:xfrm>
          <a:prstGeom prst="rect">
            <a:avLst/>
          </a:prstGeom>
        </p:spPr>
        <p:txBody>
          <a:bodyPr>
            <a:normAutofit/>
          </a:bodyPr>
          <a:lstStyle>
            <a:lvl1pPr algn="ctr">
              <a:defRPr sz="4000" b="0" cap="none" baseline="0">
                <a:solidFill>
                  <a:srgbClr val="FFFF00"/>
                </a:solidFill>
              </a:defRPr>
            </a:lvl1pPr>
          </a:lstStyle>
          <a:p>
            <a:r>
              <a:rPr lang="en-GB" sz="5400" dirty="0" smtClean="0"/>
              <a:t>Methodology</a:t>
            </a:r>
            <a:endParaRPr lang="en-GB" sz="5400" dirty="0"/>
          </a:p>
        </p:txBody>
      </p:sp>
      <p:sp>
        <p:nvSpPr>
          <p:cNvPr id="7" name="Title 1"/>
          <p:cNvSpPr txBox="1">
            <a:spLocks/>
          </p:cNvSpPr>
          <p:nvPr/>
        </p:nvSpPr>
        <p:spPr>
          <a:xfrm>
            <a:off x="475928" y="1831505"/>
            <a:ext cx="8568952" cy="28928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000" b="0" kern="1200" cap="none" baseline="0">
                <a:solidFill>
                  <a:srgbClr val="FFFF00"/>
                </a:solidFill>
                <a:latin typeface="+mj-lt"/>
                <a:ea typeface="+mj-ea"/>
                <a:cs typeface="+mj-cs"/>
              </a:defRPr>
            </a:lvl1pPr>
          </a:lstStyle>
          <a:p>
            <a:pPr marL="571500" indent="-571500" algn="just">
              <a:buFont typeface="Arial" pitchFamily="34" charset="0"/>
              <a:buChar char="•"/>
            </a:pPr>
            <a:r>
              <a:rPr lang="en-GB" dirty="0" smtClean="0">
                <a:solidFill>
                  <a:srgbClr val="25F1FB"/>
                </a:solidFill>
              </a:rPr>
              <a:t>How did you do?</a:t>
            </a:r>
          </a:p>
          <a:p>
            <a:pPr algn="just"/>
            <a:endParaRPr lang="en-GB" dirty="0" smtClean="0">
              <a:solidFill>
                <a:srgbClr val="25F1FB"/>
              </a:solidFill>
            </a:endParaRPr>
          </a:p>
          <a:p>
            <a:pPr marL="571500" indent="-571500" algn="just">
              <a:buFont typeface="Arial" pitchFamily="34" charset="0"/>
              <a:buChar char="•"/>
            </a:pPr>
            <a:r>
              <a:rPr lang="en-GB" dirty="0" smtClean="0">
                <a:solidFill>
                  <a:srgbClr val="25F1FB"/>
                </a:solidFill>
              </a:rPr>
              <a:t>What did you do?</a:t>
            </a:r>
            <a:endParaRPr lang="en-GB" dirty="0">
              <a:solidFill>
                <a:srgbClr val="25F1FB"/>
              </a:solidFill>
            </a:endParaRPr>
          </a:p>
        </p:txBody>
      </p:sp>
      <p:sp>
        <p:nvSpPr>
          <p:cNvPr id="2" name="Slide Number Placeholder 1"/>
          <p:cNvSpPr>
            <a:spLocks noGrp="1"/>
          </p:cNvSpPr>
          <p:nvPr>
            <p:ph type="sldNum" sz="quarter" idx="12"/>
          </p:nvPr>
        </p:nvSpPr>
        <p:spPr/>
        <p:txBody>
          <a:bodyPr/>
          <a:lstStyle/>
          <a:p>
            <a:r>
              <a:rPr lang="en-US" dirty="0" smtClean="0"/>
              <a:t>9.</a:t>
            </a:r>
            <a:fld id="{6A1D1594-49AD-4B7E-A8FE-3BE16CAF1E7F}" type="slidenum">
              <a:rPr lang="en-US" smtClean="0"/>
              <a:t>45</a:t>
            </a:fld>
            <a:endParaRPr lang="en-US" dirty="0"/>
          </a:p>
        </p:txBody>
      </p:sp>
    </p:spTree>
    <p:extLst>
      <p:ext uri="{BB962C8B-B14F-4D97-AF65-F5344CB8AC3E}">
        <p14:creationId xmlns:p14="http://schemas.microsoft.com/office/powerpoint/2010/main" val="80923852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A1D1594-49AD-4B7E-A8FE-3BE16CAF1E7F}" type="slidenum">
              <a:rPr lang="en-US" smtClean="0"/>
              <a:t>46</a:t>
            </a:fld>
            <a:endParaRPr lang="en-US"/>
          </a:p>
        </p:txBody>
      </p:sp>
      <p:sp>
        <p:nvSpPr>
          <p:cNvPr id="5" name="Title 1"/>
          <p:cNvSpPr txBox="1">
            <a:spLocks/>
          </p:cNvSpPr>
          <p:nvPr/>
        </p:nvSpPr>
        <p:spPr>
          <a:xfrm>
            <a:off x="323528" y="304800"/>
            <a:ext cx="8568952" cy="5257800"/>
          </a:xfrm>
          <a:prstGeom prst="rect">
            <a:avLst/>
          </a:prstGeom>
          <a:solidFill>
            <a:schemeClr val="tx1"/>
          </a:solidFill>
        </p:spPr>
        <p:txBody>
          <a:bodyPr>
            <a:noAutofit/>
          </a:bodyPr>
          <a:lstStyle>
            <a:lvl1pPr algn="ctr" defTabSz="914400" rtl="0" eaLnBrk="1" latinLnBrk="0" hangingPunct="1">
              <a:spcBef>
                <a:spcPct val="0"/>
              </a:spcBef>
              <a:buNone/>
              <a:defRPr sz="4000" b="0" kern="1200" cap="none" baseline="0">
                <a:solidFill>
                  <a:srgbClr val="FFFF00"/>
                </a:solidFill>
                <a:latin typeface="+mj-lt"/>
                <a:ea typeface="+mj-ea"/>
                <a:cs typeface="+mj-cs"/>
              </a:defRPr>
            </a:lvl1pPr>
          </a:lstStyle>
          <a:p>
            <a:pPr algn="just"/>
            <a:r>
              <a:rPr lang="en-GB" sz="6600" dirty="0" smtClean="0"/>
              <a:t>Results: </a:t>
            </a:r>
            <a:r>
              <a:rPr lang="en-GB" sz="4400" dirty="0" smtClean="0">
                <a:solidFill>
                  <a:schemeClr val="bg1"/>
                </a:solidFill>
              </a:rPr>
              <a:t>What did you find?</a:t>
            </a:r>
          </a:p>
          <a:p>
            <a:pPr algn="just"/>
            <a:r>
              <a:rPr lang="en-GB" sz="6600" dirty="0" smtClean="0"/>
              <a:t>Discussions: </a:t>
            </a:r>
            <a:r>
              <a:rPr lang="en-GB" sz="4400" dirty="0">
                <a:solidFill>
                  <a:schemeClr val="bg1"/>
                </a:solidFill>
              </a:rPr>
              <a:t>What does it all mean?</a:t>
            </a:r>
          </a:p>
          <a:p>
            <a:endParaRPr lang="en-GB" sz="6600" dirty="0"/>
          </a:p>
        </p:txBody>
      </p:sp>
    </p:spTree>
    <p:extLst>
      <p:ext uri="{BB962C8B-B14F-4D97-AF65-F5344CB8AC3E}">
        <p14:creationId xmlns:p14="http://schemas.microsoft.com/office/powerpoint/2010/main" val="12444243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A1D1594-49AD-4B7E-A8FE-3BE16CAF1E7F}" type="slidenum">
              <a:rPr lang="en-US" smtClean="0"/>
              <a:t>47</a:t>
            </a:fld>
            <a:endParaRPr lang="en-US"/>
          </a:p>
        </p:txBody>
      </p:sp>
      <p:pic>
        <p:nvPicPr>
          <p:cNvPr id="1026" name="Picture 2" descr="Image result for Challenges publishing in high impact journals&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52400"/>
            <a:ext cx="8001000" cy="6505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9145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A1D1594-49AD-4B7E-A8FE-3BE16CAF1E7F}" type="slidenum">
              <a:rPr lang="en-US" smtClean="0"/>
              <a:t>48</a:t>
            </a:fld>
            <a:endParaRPr lang="en-US"/>
          </a:p>
        </p:txBody>
      </p:sp>
      <p:pic>
        <p:nvPicPr>
          <p:cNvPr id="2050" name="Picture 2" descr="Image result for Challenges publishing in high impact journals&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600" y="228600"/>
            <a:ext cx="8760000" cy="556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704968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A1D1594-49AD-4B7E-A8FE-3BE16CAF1E7F}" type="slidenum">
              <a:rPr lang="en-US" smtClean="0"/>
              <a:t>49</a:t>
            </a:fld>
            <a:endParaRPr lang="en-US"/>
          </a:p>
        </p:txBody>
      </p:sp>
      <p:sp>
        <p:nvSpPr>
          <p:cNvPr id="3" name="Rectangle 2"/>
          <p:cNvSpPr/>
          <p:nvPr/>
        </p:nvSpPr>
        <p:spPr>
          <a:xfrm>
            <a:off x="457200" y="411974"/>
            <a:ext cx="8458200" cy="6247864"/>
          </a:xfrm>
          <a:prstGeom prst="rect">
            <a:avLst/>
          </a:prstGeom>
          <a:solidFill>
            <a:srgbClr val="002060"/>
          </a:solidFill>
        </p:spPr>
        <p:txBody>
          <a:bodyPr wrap="square" lIns="91440" tIns="45720" rIns="91440" bIns="45720">
            <a:spAutoFit/>
          </a:bodyPr>
          <a:lstStyle/>
          <a:p>
            <a:pPr algn="ctr"/>
            <a:r>
              <a:rPr lang="en-US" sz="8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BEST WISHES FOR </a:t>
            </a:r>
          </a:p>
          <a:p>
            <a:pPr algn="ctr"/>
            <a:r>
              <a:rPr lang="en-US" sz="8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SUCESSFUL </a:t>
            </a:r>
            <a:r>
              <a:rPr lang="en-US" sz="8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PUBLICATIONS</a:t>
            </a:r>
            <a:endParaRPr lang="en-US" sz="8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en-US" sz="8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 HIGH QUALITY</a:t>
            </a:r>
          </a:p>
          <a:p>
            <a:pPr algn="ctr"/>
            <a:r>
              <a:rPr lang="en-US" sz="8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JOURNALS</a:t>
            </a:r>
            <a:endParaRPr lang="en-US" sz="8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766932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ng abstract crop 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4" descr="Kisr Logo wight.tif"/>
          <p:cNvPicPr>
            <a:picLocks noChangeAspect="1"/>
          </p:cNvPicPr>
          <p:nvPr/>
        </p:nvPicPr>
        <p:blipFill>
          <a:blip r:embed="rId3"/>
          <a:srcRect/>
          <a:stretch>
            <a:fillRect/>
          </a:stretch>
        </p:blipFill>
        <p:spPr bwMode="auto">
          <a:xfrm>
            <a:off x="7380288" y="333375"/>
            <a:ext cx="1217612" cy="395288"/>
          </a:xfrm>
          <a:prstGeom prst="rect">
            <a:avLst/>
          </a:prstGeom>
          <a:noFill/>
          <a:ln w="9525">
            <a:noFill/>
            <a:miter lim="800000"/>
            <a:headEnd/>
            <a:tailEnd/>
          </a:ln>
        </p:spPr>
      </p:pic>
      <p:sp>
        <p:nvSpPr>
          <p:cNvPr id="7" name="Title 1"/>
          <p:cNvSpPr>
            <a:spLocks noGrp="1"/>
          </p:cNvSpPr>
          <p:nvPr>
            <p:ph type="title"/>
          </p:nvPr>
        </p:nvSpPr>
        <p:spPr>
          <a:xfrm>
            <a:off x="457200" y="4427205"/>
            <a:ext cx="8229600" cy="2430795"/>
          </a:xfrm>
          <a:prstGeom prst="rect">
            <a:avLst/>
          </a:prstGeom>
        </p:spPr>
        <p:txBody>
          <a:bodyPr>
            <a:normAutofit fontScale="90000"/>
          </a:bodyPr>
          <a:lstStyle>
            <a:lvl1pPr marL="457200" indent="-457200" algn="l">
              <a:buFont typeface="Arial" pitchFamily="34" charset="0"/>
              <a:buChar char="•"/>
              <a:defRPr sz="3200" b="0" cap="none" baseline="0">
                <a:solidFill>
                  <a:schemeClr val="bg1"/>
                </a:solidFill>
              </a:defRPr>
            </a:lvl1pPr>
          </a:lstStyle>
          <a:p>
            <a:pPr marL="0" indent="0">
              <a:buNone/>
            </a:pP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sz="2700" dirty="0" smtClean="0"/>
              <a:t>1.  Happy when your work </a:t>
            </a:r>
            <a:r>
              <a:rPr lang="en-GB" sz="2700" dirty="0" smtClean="0">
                <a:solidFill>
                  <a:srgbClr val="25F1FB"/>
                </a:solidFill>
              </a:rPr>
              <a:t>appears in a reputed  Journal</a:t>
            </a:r>
            <a:r>
              <a:rPr lang="en-GB" sz="2700" dirty="0" smtClean="0"/>
              <a:t/>
            </a:r>
            <a:br>
              <a:rPr lang="en-GB" sz="2700" dirty="0" smtClean="0"/>
            </a:br>
            <a:r>
              <a:rPr lang="en-US" sz="2700" dirty="0" smtClean="0"/>
              <a:t>2.  Feel pleased when someone tells you that </a:t>
            </a:r>
            <a:r>
              <a:rPr lang="en-US" sz="2700" dirty="0" smtClean="0">
                <a:solidFill>
                  <a:srgbClr val="25F1FB"/>
                </a:solidFill>
              </a:rPr>
              <a:t>they read your</a:t>
            </a:r>
            <a:br>
              <a:rPr lang="en-US" sz="2700" dirty="0" smtClean="0">
                <a:solidFill>
                  <a:srgbClr val="25F1FB"/>
                </a:solidFill>
              </a:rPr>
            </a:br>
            <a:r>
              <a:rPr lang="en-US" sz="2700" dirty="0">
                <a:solidFill>
                  <a:srgbClr val="25F1FB"/>
                </a:solidFill>
              </a:rPr>
              <a:t> </a:t>
            </a:r>
            <a:r>
              <a:rPr lang="en-US" sz="2700" dirty="0" smtClean="0">
                <a:solidFill>
                  <a:srgbClr val="25F1FB"/>
                </a:solidFill>
              </a:rPr>
              <a:t>    article and felt it is useful </a:t>
            </a:r>
            <a:r>
              <a:rPr lang="en-US" sz="2700" dirty="0" smtClean="0"/>
              <a:t>for him/her work</a:t>
            </a:r>
            <a:br>
              <a:rPr lang="en-US" sz="2700" dirty="0" smtClean="0"/>
            </a:br>
            <a:r>
              <a:rPr lang="en-US" sz="2700" dirty="0" smtClean="0"/>
              <a:t>3.  Feel happy when someone from somewhere </a:t>
            </a:r>
            <a:r>
              <a:rPr lang="en-US" sz="2700" dirty="0" smtClean="0">
                <a:solidFill>
                  <a:srgbClr val="25F1FB"/>
                </a:solidFill>
              </a:rPr>
              <a:t>asks you a</a:t>
            </a:r>
            <a:br>
              <a:rPr lang="en-US" sz="2700" dirty="0" smtClean="0">
                <a:solidFill>
                  <a:srgbClr val="25F1FB"/>
                </a:solidFill>
              </a:rPr>
            </a:br>
            <a:r>
              <a:rPr lang="en-US" sz="2700" dirty="0">
                <a:solidFill>
                  <a:srgbClr val="25F1FB"/>
                </a:solidFill>
              </a:rPr>
              <a:t> </a:t>
            </a:r>
            <a:r>
              <a:rPr lang="en-US" sz="2700" dirty="0" smtClean="0">
                <a:solidFill>
                  <a:srgbClr val="25F1FB"/>
                </a:solidFill>
              </a:rPr>
              <a:t>    copy of your article</a:t>
            </a:r>
            <a:r>
              <a:rPr lang="en-US" sz="2700" dirty="0" smtClean="0"/>
              <a:t/>
            </a:r>
            <a:br>
              <a:rPr lang="en-US" sz="2700" dirty="0" smtClean="0"/>
            </a:br>
            <a:r>
              <a:rPr lang="en-US" sz="2700" dirty="0" smtClean="0"/>
              <a:t>4.  Feel proud when you see your paper </a:t>
            </a:r>
            <a:r>
              <a:rPr lang="en-US" sz="2700" dirty="0" smtClean="0">
                <a:solidFill>
                  <a:srgbClr val="25F1FB"/>
                </a:solidFill>
              </a:rPr>
              <a:t>is cited by </a:t>
            </a:r>
            <a:br>
              <a:rPr lang="en-US" sz="2700" dirty="0" smtClean="0">
                <a:solidFill>
                  <a:srgbClr val="25F1FB"/>
                </a:solidFill>
              </a:rPr>
            </a:br>
            <a:r>
              <a:rPr lang="en-US" sz="2700" dirty="0">
                <a:solidFill>
                  <a:srgbClr val="25F1FB"/>
                </a:solidFill>
              </a:rPr>
              <a:t> </a:t>
            </a:r>
            <a:r>
              <a:rPr lang="en-US" sz="2700" dirty="0" smtClean="0">
                <a:solidFill>
                  <a:srgbClr val="25F1FB"/>
                </a:solidFill>
              </a:rPr>
              <a:t>    someone</a:t>
            </a:r>
            <a:r>
              <a:rPr lang="en-US" sz="2700" dirty="0" smtClean="0"/>
              <a:t> in his/her article</a:t>
            </a:r>
            <a:br>
              <a:rPr lang="en-US" sz="2700" dirty="0" smtClean="0"/>
            </a:br>
            <a:r>
              <a:rPr lang="en-US" sz="2700" dirty="0" smtClean="0"/>
              <a:t>5.  Fell delighted when someone comes to you (say in a </a:t>
            </a:r>
            <a:br>
              <a:rPr lang="en-US" sz="2700" dirty="0" smtClean="0"/>
            </a:br>
            <a:r>
              <a:rPr lang="en-US" sz="2700" dirty="0"/>
              <a:t> </a:t>
            </a:r>
            <a:r>
              <a:rPr lang="en-US" sz="2700" dirty="0" smtClean="0"/>
              <a:t>    conference) and ask you “</a:t>
            </a:r>
            <a:r>
              <a:rPr lang="en-US" sz="2700" dirty="0" smtClean="0">
                <a:solidFill>
                  <a:srgbClr val="25F1FB"/>
                </a:solidFill>
              </a:rPr>
              <a:t>You are so and so and that </a:t>
            </a:r>
            <a:br>
              <a:rPr lang="en-US" sz="2700" dirty="0" smtClean="0">
                <a:solidFill>
                  <a:srgbClr val="25F1FB"/>
                </a:solidFill>
              </a:rPr>
            </a:br>
            <a:r>
              <a:rPr lang="en-US" sz="2700" dirty="0">
                <a:solidFill>
                  <a:srgbClr val="25F1FB"/>
                </a:solidFill>
              </a:rPr>
              <a:t> </a:t>
            </a:r>
            <a:r>
              <a:rPr lang="en-US" sz="2700" dirty="0" smtClean="0">
                <a:solidFill>
                  <a:srgbClr val="25F1FB"/>
                </a:solidFill>
              </a:rPr>
              <a:t>    particular nice and useful paper is yours</a:t>
            </a:r>
            <a:r>
              <a:rPr lang="en-US" sz="2700" dirty="0" smtClean="0"/>
              <a:t>”</a:t>
            </a:r>
            <a:br>
              <a:rPr lang="en-US" sz="2700"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endParaRPr lang="en-GB" dirty="0"/>
          </a:p>
        </p:txBody>
      </p:sp>
      <p:sp>
        <p:nvSpPr>
          <p:cNvPr id="6" name="Title 1"/>
          <p:cNvSpPr txBox="1">
            <a:spLocks/>
          </p:cNvSpPr>
          <p:nvPr/>
        </p:nvSpPr>
        <p:spPr>
          <a:xfrm>
            <a:off x="323528" y="762000"/>
            <a:ext cx="8568952" cy="1524000"/>
          </a:xfrm>
          <a:prstGeom prst="rect">
            <a:avLst/>
          </a:prstGeom>
        </p:spPr>
        <p:txBody>
          <a:bodyPr vert="horz" lIns="91440" tIns="45720" rIns="91440" bIns="45720" rtlCol="0" anchor="ctr">
            <a:normAutofit fontScale="30000" lnSpcReduction="20000"/>
          </a:bodyPr>
          <a:lstStyle>
            <a:lvl1pPr algn="ctr" defTabSz="914400" rtl="0" eaLnBrk="1" latinLnBrk="0" hangingPunct="1">
              <a:spcBef>
                <a:spcPct val="0"/>
              </a:spcBef>
              <a:buNone/>
              <a:defRPr sz="6000" b="0" kern="1200" cap="none">
                <a:solidFill>
                  <a:srgbClr val="FFFF00"/>
                </a:solidFill>
                <a:latin typeface="+mj-lt"/>
                <a:ea typeface="+mj-ea"/>
                <a:cs typeface="+mj-cs"/>
              </a:defRPr>
            </a:lvl1pPr>
          </a:lstStyle>
          <a:p>
            <a:pPr algn="l"/>
            <a:r>
              <a:rPr lang="en-US" sz="8000" dirty="0"/>
              <a:t>Why do we like to publish our scientific works in Journals</a:t>
            </a:r>
            <a:r>
              <a:rPr lang="en-US" sz="8000" dirty="0" smtClean="0"/>
              <a:t>? (</a:t>
            </a:r>
            <a:r>
              <a:rPr lang="en-US" sz="8000" dirty="0" err="1" smtClean="0"/>
              <a:t>Contd</a:t>
            </a:r>
            <a:r>
              <a:rPr lang="en-US" sz="8000" dirty="0" smtClean="0"/>
              <a:t>…)</a:t>
            </a:r>
          </a:p>
          <a:p>
            <a:endParaRPr lang="en-US" dirty="0" smtClean="0"/>
          </a:p>
          <a:p>
            <a:pPr algn="l"/>
            <a:r>
              <a:rPr lang="en-US" sz="10700" dirty="0" smtClean="0">
                <a:solidFill>
                  <a:srgbClr val="FFC000"/>
                </a:solidFill>
              </a:rPr>
              <a:t>- Other feel good factors</a:t>
            </a:r>
            <a:endParaRPr lang="en-GB" sz="10700" dirty="0">
              <a:solidFill>
                <a:srgbClr val="FFC000"/>
              </a:solidFill>
            </a:endParaRPr>
          </a:p>
        </p:txBody>
      </p:sp>
      <p:sp>
        <p:nvSpPr>
          <p:cNvPr id="3" name="Slide Number Placeholder 2"/>
          <p:cNvSpPr>
            <a:spLocks noGrp="1"/>
          </p:cNvSpPr>
          <p:nvPr>
            <p:ph type="sldNum" sz="quarter" idx="12"/>
          </p:nvPr>
        </p:nvSpPr>
        <p:spPr/>
        <p:txBody>
          <a:bodyPr/>
          <a:lstStyle/>
          <a:p>
            <a:r>
              <a:rPr lang="en-US" dirty="0" smtClean="0"/>
              <a:t>1.</a:t>
            </a:r>
            <a:fld id="{6A1D1594-49AD-4B7E-A8FE-3BE16CAF1E7F}" type="slidenum">
              <a:rPr lang="en-US" smtClean="0"/>
              <a:t>5</a:t>
            </a:fld>
            <a:endParaRPr lang="en-US" dirty="0"/>
          </a:p>
        </p:txBody>
      </p:sp>
    </p:spTree>
    <p:extLst>
      <p:ext uri="{BB962C8B-B14F-4D97-AF65-F5344CB8AC3E}">
        <p14:creationId xmlns:p14="http://schemas.microsoft.com/office/powerpoint/2010/main" val="2762960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ng abstract crop 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4" descr="Kisr Logo wight.tif"/>
          <p:cNvPicPr>
            <a:picLocks noChangeAspect="1"/>
          </p:cNvPicPr>
          <p:nvPr/>
        </p:nvPicPr>
        <p:blipFill>
          <a:blip r:embed="rId3"/>
          <a:srcRect/>
          <a:stretch>
            <a:fillRect/>
          </a:stretch>
        </p:blipFill>
        <p:spPr bwMode="auto">
          <a:xfrm>
            <a:off x="7380288" y="333375"/>
            <a:ext cx="1217612" cy="395288"/>
          </a:xfrm>
          <a:prstGeom prst="rect">
            <a:avLst/>
          </a:prstGeom>
          <a:noFill/>
          <a:ln w="9525">
            <a:noFill/>
            <a:miter lim="800000"/>
            <a:headEnd/>
            <a:tailEnd/>
          </a:ln>
        </p:spPr>
      </p:pic>
      <p:sp>
        <p:nvSpPr>
          <p:cNvPr id="7" name="Title 1"/>
          <p:cNvSpPr>
            <a:spLocks noGrp="1"/>
          </p:cNvSpPr>
          <p:nvPr>
            <p:ph type="title"/>
          </p:nvPr>
        </p:nvSpPr>
        <p:spPr>
          <a:xfrm>
            <a:off x="457200" y="4495800"/>
            <a:ext cx="8229600" cy="2362200"/>
          </a:xfrm>
          <a:prstGeom prst="rect">
            <a:avLst/>
          </a:prstGeom>
        </p:spPr>
        <p:txBody>
          <a:bodyPr>
            <a:normAutofit fontScale="90000"/>
          </a:bodyPr>
          <a:lstStyle>
            <a:lvl1pPr marL="457200" indent="-457200" algn="l">
              <a:buFont typeface="Arial" pitchFamily="34" charset="0"/>
              <a:buChar char="•"/>
              <a:defRPr sz="3200" b="0" cap="none" baseline="0">
                <a:solidFill>
                  <a:schemeClr val="bg1"/>
                </a:solidFill>
              </a:defRPr>
            </a:lvl1pPr>
          </a:lstStyle>
          <a:p>
            <a:pPr marL="0" indent="0">
              <a:buNone/>
            </a:pP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smtClean="0"/>
              <a:t>1. </a:t>
            </a:r>
            <a:r>
              <a:rPr lang="en-US" sz="2800" dirty="0" smtClean="0"/>
              <a:t>Is </a:t>
            </a:r>
            <a:r>
              <a:rPr lang="en-US" sz="2800" dirty="0"/>
              <a:t>the paper worth writing</a:t>
            </a:r>
            <a:r>
              <a:rPr lang="en-US" sz="2800" dirty="0" smtClean="0"/>
              <a:t>?</a:t>
            </a:r>
            <a:br>
              <a:rPr lang="en-US" sz="2800" dirty="0" smtClean="0"/>
            </a:br>
            <a:r>
              <a:rPr lang="en-US" sz="2800" dirty="0" smtClean="0"/>
              <a:t>2. </a:t>
            </a:r>
            <a:r>
              <a:rPr lang="en-US" sz="2800" dirty="0" smtClean="0">
                <a:solidFill>
                  <a:srgbClr val="FFFF00"/>
                </a:solidFill>
              </a:rPr>
              <a:t>What </a:t>
            </a:r>
            <a:r>
              <a:rPr lang="en-US" sz="2800" dirty="0">
                <a:solidFill>
                  <a:srgbClr val="FFFF00"/>
                </a:solidFill>
              </a:rPr>
              <a:t>do I have to </a:t>
            </a:r>
            <a:r>
              <a:rPr lang="en-US" sz="2800" dirty="0" smtClean="0">
                <a:solidFill>
                  <a:srgbClr val="FFFF00"/>
                </a:solidFill>
              </a:rPr>
              <a:t>say (or) what is the message of the</a:t>
            </a:r>
            <a:br>
              <a:rPr lang="en-US" sz="2800" dirty="0" smtClean="0">
                <a:solidFill>
                  <a:srgbClr val="FFFF00"/>
                </a:solidFill>
              </a:rPr>
            </a:br>
            <a:r>
              <a:rPr lang="en-US" sz="2800" dirty="0">
                <a:solidFill>
                  <a:srgbClr val="FFFF00"/>
                </a:solidFill>
              </a:rPr>
              <a:t> </a:t>
            </a:r>
            <a:r>
              <a:rPr lang="en-US" sz="2800" dirty="0" smtClean="0">
                <a:solidFill>
                  <a:srgbClr val="FFFF00"/>
                </a:solidFill>
              </a:rPr>
              <a:t>    paper?</a:t>
            </a:r>
            <a:r>
              <a:rPr lang="en-US" sz="2800" dirty="0">
                <a:solidFill>
                  <a:srgbClr val="FFFF00"/>
                </a:solidFill>
              </a:rPr>
              <a:t/>
            </a:r>
            <a:br>
              <a:rPr lang="en-US" sz="2800" dirty="0">
                <a:solidFill>
                  <a:srgbClr val="FFFF00"/>
                </a:solidFill>
              </a:rPr>
            </a:br>
            <a:r>
              <a:rPr lang="en-US" sz="2800" dirty="0" smtClean="0">
                <a:solidFill>
                  <a:schemeClr val="accent6">
                    <a:lumMod val="60000"/>
                    <a:lumOff val="40000"/>
                  </a:schemeClr>
                </a:solidFill>
              </a:rPr>
              <a:t>3. Is </a:t>
            </a:r>
            <a:r>
              <a:rPr lang="en-US" sz="2800" dirty="0">
                <a:solidFill>
                  <a:schemeClr val="accent6">
                    <a:lumMod val="60000"/>
                    <a:lumOff val="40000"/>
                  </a:schemeClr>
                </a:solidFill>
              </a:rPr>
              <a:t>it worth </a:t>
            </a:r>
            <a:r>
              <a:rPr lang="en-US" sz="2800" dirty="0" smtClean="0">
                <a:solidFill>
                  <a:schemeClr val="accent6">
                    <a:lumMod val="60000"/>
                    <a:lumOff val="40000"/>
                  </a:schemeClr>
                </a:solidFill>
              </a:rPr>
              <a:t>saying (or) </a:t>
            </a:r>
            <a:r>
              <a:rPr lang="en-US" sz="2800" dirty="0">
                <a:solidFill>
                  <a:schemeClr val="accent6">
                    <a:lumMod val="60000"/>
                    <a:lumOff val="40000"/>
                  </a:schemeClr>
                </a:solidFill>
              </a:rPr>
              <a:t>What is the new result or contribution </a:t>
            </a:r>
            <a:r>
              <a:rPr lang="en-US" sz="2800" dirty="0" smtClean="0">
                <a:solidFill>
                  <a:schemeClr val="accent6">
                    <a:lumMod val="60000"/>
                    <a:lumOff val="40000"/>
                  </a:schemeClr>
                </a:solidFill>
              </a:rPr>
              <a:t/>
            </a:r>
            <a:br>
              <a:rPr lang="en-US" sz="2800" dirty="0" smtClean="0">
                <a:solidFill>
                  <a:schemeClr val="accent6">
                    <a:lumMod val="60000"/>
                    <a:lumOff val="40000"/>
                  </a:schemeClr>
                </a:solidFill>
              </a:rPr>
            </a:br>
            <a:r>
              <a:rPr lang="en-US" sz="2800" dirty="0">
                <a:solidFill>
                  <a:schemeClr val="accent6">
                    <a:lumMod val="60000"/>
                    <a:lumOff val="40000"/>
                  </a:schemeClr>
                </a:solidFill>
              </a:rPr>
              <a:t> </a:t>
            </a:r>
            <a:r>
              <a:rPr lang="en-US" sz="2800" dirty="0" smtClean="0">
                <a:solidFill>
                  <a:schemeClr val="accent6">
                    <a:lumMod val="60000"/>
                    <a:lumOff val="40000"/>
                  </a:schemeClr>
                </a:solidFill>
              </a:rPr>
              <a:t>   that </a:t>
            </a:r>
            <a:r>
              <a:rPr lang="en-US" sz="2800" dirty="0">
                <a:solidFill>
                  <a:schemeClr val="accent6">
                    <a:lumMod val="60000"/>
                    <a:lumOff val="40000"/>
                  </a:schemeClr>
                </a:solidFill>
              </a:rPr>
              <a:t>you want to describe</a:t>
            </a:r>
            <a:r>
              <a:rPr lang="en-US" sz="2800" dirty="0" smtClean="0">
                <a:solidFill>
                  <a:schemeClr val="accent6">
                    <a:lumMod val="60000"/>
                    <a:lumOff val="40000"/>
                  </a:schemeClr>
                </a:solidFill>
              </a:rPr>
              <a:t>?</a:t>
            </a:r>
            <a:r>
              <a:rPr lang="en-US" sz="2800" dirty="0">
                <a:solidFill>
                  <a:schemeClr val="accent6">
                    <a:lumMod val="60000"/>
                    <a:lumOff val="40000"/>
                  </a:schemeClr>
                </a:solidFill>
              </a:rPr>
              <a:t/>
            </a:r>
            <a:br>
              <a:rPr lang="en-US" sz="2800" dirty="0">
                <a:solidFill>
                  <a:schemeClr val="accent6">
                    <a:lumMod val="60000"/>
                    <a:lumOff val="40000"/>
                  </a:schemeClr>
                </a:solidFill>
              </a:rPr>
            </a:br>
            <a:r>
              <a:rPr lang="en-US" sz="2800" dirty="0" smtClean="0">
                <a:solidFill>
                  <a:srgbClr val="25F1FB"/>
                </a:solidFill>
              </a:rPr>
              <a:t>4. What/Who </a:t>
            </a:r>
            <a:r>
              <a:rPr lang="en-US" sz="2800" dirty="0">
                <a:solidFill>
                  <a:srgbClr val="25F1FB"/>
                </a:solidFill>
              </a:rPr>
              <a:t>is the audience for the </a:t>
            </a:r>
            <a:r>
              <a:rPr lang="en-US" sz="2800" dirty="0" smtClean="0">
                <a:solidFill>
                  <a:srgbClr val="25F1FB"/>
                </a:solidFill>
              </a:rPr>
              <a:t>message and </a:t>
            </a:r>
            <a:r>
              <a:rPr lang="en-US" sz="2800" dirty="0">
                <a:solidFill>
                  <a:srgbClr val="25F1FB"/>
                </a:solidFill>
              </a:rPr>
              <a:t>What </a:t>
            </a:r>
            <a:r>
              <a:rPr lang="en-US" sz="2800" dirty="0" smtClean="0">
                <a:solidFill>
                  <a:srgbClr val="25F1FB"/>
                </a:solidFill>
              </a:rPr>
              <a:t>do</a:t>
            </a:r>
            <a:br>
              <a:rPr lang="en-US" sz="2800" dirty="0" smtClean="0">
                <a:solidFill>
                  <a:srgbClr val="25F1FB"/>
                </a:solidFill>
              </a:rPr>
            </a:br>
            <a:r>
              <a:rPr lang="en-US" sz="2800" dirty="0">
                <a:solidFill>
                  <a:srgbClr val="25F1FB"/>
                </a:solidFill>
              </a:rPr>
              <a:t> </a:t>
            </a:r>
            <a:r>
              <a:rPr lang="en-US" sz="2800" dirty="0" smtClean="0">
                <a:solidFill>
                  <a:srgbClr val="25F1FB"/>
                </a:solidFill>
              </a:rPr>
              <a:t>   </a:t>
            </a:r>
            <a:r>
              <a:rPr lang="en-US" sz="2800" dirty="0">
                <a:solidFill>
                  <a:srgbClr val="25F1FB"/>
                </a:solidFill>
              </a:rPr>
              <a:t>you want to convince people of</a:t>
            </a:r>
            <a:r>
              <a:rPr lang="en-US" sz="2800" dirty="0" smtClean="0">
                <a:solidFill>
                  <a:srgbClr val="25F1FB"/>
                </a:solidFill>
              </a:rPr>
              <a:t>?</a:t>
            </a:r>
            <a:r>
              <a:rPr lang="en-US" sz="2800" dirty="0">
                <a:solidFill>
                  <a:srgbClr val="25F1FB"/>
                </a:solidFill>
              </a:rPr>
              <a:t/>
            </a:r>
            <a:br>
              <a:rPr lang="en-US" sz="2800" dirty="0">
                <a:solidFill>
                  <a:srgbClr val="25F1FB"/>
                </a:solidFill>
              </a:rPr>
            </a:br>
            <a:r>
              <a:rPr lang="en-US" sz="2800" dirty="0" smtClean="0">
                <a:solidFill>
                  <a:schemeClr val="accent3">
                    <a:lumMod val="60000"/>
                    <a:lumOff val="40000"/>
                  </a:schemeClr>
                </a:solidFill>
              </a:rPr>
              <a:t>5. What </a:t>
            </a:r>
            <a:r>
              <a:rPr lang="en-US" sz="2800" dirty="0">
                <a:solidFill>
                  <a:schemeClr val="accent3">
                    <a:lumMod val="60000"/>
                    <a:lumOff val="40000"/>
                  </a:schemeClr>
                </a:solidFill>
              </a:rPr>
              <a:t>is the right format for the message?</a:t>
            </a:r>
            <a:br>
              <a:rPr lang="en-US" sz="2800" dirty="0">
                <a:solidFill>
                  <a:schemeClr val="accent3">
                    <a:lumMod val="60000"/>
                    <a:lumOff val="40000"/>
                  </a:schemeClr>
                </a:solidFill>
              </a:rPr>
            </a:br>
            <a:r>
              <a:rPr lang="en-US" sz="2800" dirty="0" smtClean="0">
                <a:solidFill>
                  <a:schemeClr val="tx2">
                    <a:lumMod val="40000"/>
                    <a:lumOff val="60000"/>
                  </a:schemeClr>
                </a:solidFill>
              </a:rPr>
              <a:t>6. Where </a:t>
            </a:r>
            <a:r>
              <a:rPr lang="en-US" sz="2800" dirty="0">
                <a:solidFill>
                  <a:schemeClr val="tx2">
                    <a:lumMod val="40000"/>
                    <a:lumOff val="60000"/>
                  </a:schemeClr>
                </a:solidFill>
              </a:rPr>
              <a:t>should I publish the message?</a:t>
            </a:r>
            <a:br>
              <a:rPr lang="en-US" sz="2800" dirty="0">
                <a:solidFill>
                  <a:schemeClr val="tx2">
                    <a:lumMod val="40000"/>
                    <a:lumOff val="60000"/>
                  </a:schemeClr>
                </a:solidFill>
              </a:rPr>
            </a:br>
            <a:r>
              <a:rPr lang="en-US" sz="2800" dirty="0" smtClean="0"/>
              <a:t>7. What </a:t>
            </a:r>
            <a:r>
              <a:rPr lang="en-US" sz="2800" dirty="0"/>
              <a:t>are the requirements so that my paper is </a:t>
            </a:r>
            <a:r>
              <a:rPr lang="en-US" sz="2800" dirty="0" smtClean="0"/>
              <a:t/>
            </a:r>
            <a:br>
              <a:rPr lang="en-US" sz="2800" dirty="0" smtClean="0"/>
            </a:br>
            <a:r>
              <a:rPr lang="en-US" sz="2800" dirty="0"/>
              <a:t> </a:t>
            </a:r>
            <a:r>
              <a:rPr lang="en-US" sz="2800" dirty="0" smtClean="0"/>
              <a:t>    published</a:t>
            </a:r>
            <a:r>
              <a:rPr lang="en-US" sz="2800" dirty="0"/>
              <a:t>?</a:t>
            </a:r>
            <a:r>
              <a:rPr lang="en-GB" sz="3100" dirty="0"/>
              <a:t/>
            </a:r>
            <a:br>
              <a:rPr lang="en-GB" sz="3100" dirty="0"/>
            </a:br>
            <a:r>
              <a:rPr lang="en-GB" sz="3100" dirty="0"/>
              <a:t/>
            </a:r>
            <a:br>
              <a:rPr lang="en-GB" sz="3100" dirty="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endParaRPr lang="en-GB" dirty="0"/>
          </a:p>
        </p:txBody>
      </p:sp>
      <p:sp>
        <p:nvSpPr>
          <p:cNvPr id="6" name="Title 1"/>
          <p:cNvSpPr txBox="1">
            <a:spLocks/>
          </p:cNvSpPr>
          <p:nvPr/>
        </p:nvSpPr>
        <p:spPr>
          <a:xfrm>
            <a:off x="323528" y="609600"/>
            <a:ext cx="8568952" cy="1303005"/>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6000" b="0" kern="1200" cap="none">
                <a:solidFill>
                  <a:srgbClr val="FFFF00"/>
                </a:solidFill>
                <a:latin typeface="+mj-lt"/>
                <a:ea typeface="+mj-ea"/>
                <a:cs typeface="+mj-cs"/>
              </a:defRPr>
            </a:lvl1pPr>
          </a:lstStyle>
          <a:p>
            <a:r>
              <a:rPr lang="en-US" b="1" dirty="0"/>
              <a:t>HOW TO START? </a:t>
            </a:r>
            <a:endParaRPr lang="en-US" b="1" dirty="0" smtClean="0"/>
          </a:p>
          <a:p>
            <a:r>
              <a:rPr lang="en-US" b="1" dirty="0" smtClean="0"/>
              <a:t>THINK </a:t>
            </a:r>
            <a:r>
              <a:rPr lang="en-US" b="1" dirty="0"/>
              <a:t>AND PONDER FIRST!!</a:t>
            </a:r>
            <a:endParaRPr lang="en-GB" dirty="0"/>
          </a:p>
        </p:txBody>
      </p:sp>
      <p:sp>
        <p:nvSpPr>
          <p:cNvPr id="3" name="Slide Number Placeholder 2"/>
          <p:cNvSpPr>
            <a:spLocks noGrp="1"/>
          </p:cNvSpPr>
          <p:nvPr>
            <p:ph type="sldNum" sz="quarter" idx="12"/>
          </p:nvPr>
        </p:nvSpPr>
        <p:spPr/>
        <p:txBody>
          <a:bodyPr/>
          <a:lstStyle/>
          <a:p>
            <a:r>
              <a:rPr lang="en-US" dirty="0" smtClean="0"/>
              <a:t>1.</a:t>
            </a:r>
            <a:fld id="{6A1D1594-49AD-4B7E-A8FE-3BE16CAF1E7F}" type="slidenum">
              <a:rPr lang="en-US" smtClean="0"/>
              <a:t>6</a:t>
            </a:fld>
            <a:endParaRPr lang="en-US" dirty="0"/>
          </a:p>
        </p:txBody>
      </p:sp>
    </p:spTree>
    <p:extLst>
      <p:ext uri="{BB962C8B-B14F-4D97-AF65-F5344CB8AC3E}">
        <p14:creationId xmlns:p14="http://schemas.microsoft.com/office/powerpoint/2010/main" val="18414141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ng abstract crop 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4" descr="Kisr Logo wight.tif"/>
          <p:cNvPicPr>
            <a:picLocks noChangeAspect="1"/>
          </p:cNvPicPr>
          <p:nvPr/>
        </p:nvPicPr>
        <p:blipFill>
          <a:blip r:embed="rId3"/>
          <a:srcRect/>
          <a:stretch>
            <a:fillRect/>
          </a:stretch>
        </p:blipFill>
        <p:spPr bwMode="auto">
          <a:xfrm>
            <a:off x="7380288" y="333375"/>
            <a:ext cx="1217612" cy="395288"/>
          </a:xfrm>
          <a:prstGeom prst="rect">
            <a:avLst/>
          </a:prstGeom>
          <a:noFill/>
          <a:ln w="9525">
            <a:noFill/>
            <a:miter lim="800000"/>
            <a:headEnd/>
            <a:tailEnd/>
          </a:ln>
        </p:spPr>
      </p:pic>
      <p:sp>
        <p:nvSpPr>
          <p:cNvPr id="6" name="Title 1"/>
          <p:cNvSpPr>
            <a:spLocks noGrp="1"/>
          </p:cNvSpPr>
          <p:nvPr>
            <p:ph type="title"/>
          </p:nvPr>
        </p:nvSpPr>
        <p:spPr>
          <a:xfrm>
            <a:off x="323528" y="764704"/>
            <a:ext cx="8568952" cy="615553"/>
          </a:xfrm>
          <a:prstGeom prst="rect">
            <a:avLst/>
          </a:prstGeom>
        </p:spPr>
        <p:txBody>
          <a:bodyPr>
            <a:normAutofit fontScale="90000"/>
          </a:bodyPr>
          <a:lstStyle>
            <a:lvl1pPr algn="ctr">
              <a:defRPr sz="4000" b="0" cap="none">
                <a:solidFill>
                  <a:srgbClr val="FFFF00"/>
                </a:solidFill>
              </a:defRPr>
            </a:lvl1pPr>
          </a:lstStyle>
          <a:p>
            <a:r>
              <a:rPr lang="en-US" dirty="0" smtClean="0"/>
              <a:t>Where do we want to publish?  </a:t>
            </a:r>
            <a:endParaRPr lang="en-GB" dirty="0"/>
          </a:p>
        </p:txBody>
      </p:sp>
      <p:sp>
        <p:nvSpPr>
          <p:cNvPr id="7" name="Title 1"/>
          <p:cNvSpPr txBox="1">
            <a:spLocks/>
          </p:cNvSpPr>
          <p:nvPr/>
        </p:nvSpPr>
        <p:spPr bwMode="auto">
          <a:xfrm>
            <a:off x="323528" y="1770489"/>
            <a:ext cx="8568952" cy="196977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ctr" rtl="0" eaLnBrk="1" fontAlgn="base" hangingPunct="1">
              <a:spcBef>
                <a:spcPct val="0"/>
              </a:spcBef>
              <a:spcAft>
                <a:spcPct val="0"/>
              </a:spcAft>
              <a:defRPr sz="6000" b="0" kern="1200" cap="none">
                <a:solidFill>
                  <a:schemeClr val="bg1"/>
                </a:solidFill>
                <a:latin typeface="+mj-lt"/>
                <a:ea typeface="ＭＳ Ｐゴシック" pitchFamily="-65" charset="-128"/>
                <a:cs typeface="ＭＳ Ｐゴシック" charset="-128"/>
              </a:defRPr>
            </a:lvl1pPr>
            <a:lvl2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2pPr>
            <a:lvl3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3pPr>
            <a:lvl4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4pPr>
            <a:lvl5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5pPr>
            <a:lvl6pPr marL="4572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6pPr>
            <a:lvl7pPr marL="9144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7pPr>
            <a:lvl8pPr marL="13716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8pPr>
            <a:lvl9pPr marL="18288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9pPr>
          </a:lstStyle>
          <a:p>
            <a:pPr marL="457200" indent="-457200" algn="just" rtl="0">
              <a:buFont typeface="Arial" pitchFamily="34" charset="0"/>
              <a:buChar char="•"/>
            </a:pPr>
            <a:r>
              <a:rPr lang="en-US" sz="3200" dirty="0" smtClean="0"/>
              <a:t>Journals with high impact factors.</a:t>
            </a:r>
          </a:p>
          <a:p>
            <a:pPr marL="457200" indent="-457200" algn="just" rtl="0">
              <a:buFont typeface="Arial" pitchFamily="34" charset="0"/>
              <a:buChar char="•"/>
            </a:pPr>
            <a:endParaRPr lang="en-US" sz="3200" dirty="0"/>
          </a:p>
          <a:p>
            <a:pPr marL="457200" indent="-457200" algn="just" rtl="0">
              <a:buFont typeface="Arial" pitchFamily="34" charset="0"/>
              <a:buChar char="•"/>
            </a:pPr>
            <a:r>
              <a:rPr lang="en-US" sz="3200" dirty="0" smtClean="0">
                <a:solidFill>
                  <a:srgbClr val="9DF4FD"/>
                </a:solidFill>
              </a:rPr>
              <a:t>Highly reputed international conferences</a:t>
            </a:r>
          </a:p>
          <a:p>
            <a:pPr algn="just" rtl="0"/>
            <a:endParaRPr lang="en-US" sz="3200" dirty="0" smtClean="0"/>
          </a:p>
        </p:txBody>
      </p:sp>
      <p:sp>
        <p:nvSpPr>
          <p:cNvPr id="3" name="Slide Number Placeholder 2"/>
          <p:cNvSpPr>
            <a:spLocks noGrp="1"/>
          </p:cNvSpPr>
          <p:nvPr>
            <p:ph type="sldNum" sz="quarter" idx="12"/>
          </p:nvPr>
        </p:nvSpPr>
        <p:spPr/>
        <p:txBody>
          <a:bodyPr/>
          <a:lstStyle/>
          <a:p>
            <a:r>
              <a:rPr lang="en-US" dirty="0" smtClean="0"/>
              <a:t>1.</a:t>
            </a:r>
            <a:fld id="{6A1D1594-49AD-4B7E-A8FE-3BE16CAF1E7F}" type="slidenum">
              <a:rPr lang="en-US" smtClean="0"/>
              <a:t>7</a:t>
            </a:fld>
            <a:endParaRPr lang="en-US" dirty="0"/>
          </a:p>
        </p:txBody>
      </p:sp>
    </p:spTree>
    <p:extLst>
      <p:ext uri="{BB962C8B-B14F-4D97-AF65-F5344CB8AC3E}">
        <p14:creationId xmlns:p14="http://schemas.microsoft.com/office/powerpoint/2010/main" val="2875227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ng abstract crop 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4" descr="Kisr Logo wight.tif"/>
          <p:cNvPicPr>
            <a:picLocks noChangeAspect="1"/>
          </p:cNvPicPr>
          <p:nvPr/>
        </p:nvPicPr>
        <p:blipFill>
          <a:blip r:embed="rId3"/>
          <a:srcRect/>
          <a:stretch>
            <a:fillRect/>
          </a:stretch>
        </p:blipFill>
        <p:spPr bwMode="auto">
          <a:xfrm>
            <a:off x="7380288" y="333375"/>
            <a:ext cx="1217612" cy="395288"/>
          </a:xfrm>
          <a:prstGeom prst="rect">
            <a:avLst/>
          </a:prstGeom>
          <a:noFill/>
          <a:ln w="9525">
            <a:noFill/>
            <a:miter lim="800000"/>
            <a:headEnd/>
            <a:tailEnd/>
          </a:ln>
        </p:spPr>
      </p:pic>
      <p:sp>
        <p:nvSpPr>
          <p:cNvPr id="6" name="Title 1"/>
          <p:cNvSpPr>
            <a:spLocks noGrp="1"/>
          </p:cNvSpPr>
          <p:nvPr>
            <p:ph type="title"/>
          </p:nvPr>
        </p:nvSpPr>
        <p:spPr>
          <a:xfrm>
            <a:off x="323528" y="609600"/>
            <a:ext cx="8568952" cy="1231106"/>
          </a:xfrm>
          <a:prstGeom prst="rect">
            <a:avLst/>
          </a:prstGeom>
        </p:spPr>
        <p:txBody>
          <a:bodyPr>
            <a:normAutofit fontScale="90000"/>
          </a:bodyPr>
          <a:lstStyle>
            <a:lvl1pPr algn="ctr">
              <a:defRPr sz="4000" b="0" cap="none">
                <a:solidFill>
                  <a:srgbClr val="FFFF00"/>
                </a:solidFill>
              </a:defRPr>
            </a:lvl1pPr>
          </a:lstStyle>
          <a:p>
            <a:r>
              <a:rPr lang="en-US" dirty="0" smtClean="0"/>
              <a:t>Is it easy to publish our research results in a reputed Journal?  </a:t>
            </a:r>
            <a:endParaRPr lang="en-GB" dirty="0"/>
          </a:p>
        </p:txBody>
      </p:sp>
      <p:sp>
        <p:nvSpPr>
          <p:cNvPr id="7" name="Title 1"/>
          <p:cNvSpPr txBox="1">
            <a:spLocks/>
          </p:cNvSpPr>
          <p:nvPr/>
        </p:nvSpPr>
        <p:spPr bwMode="auto">
          <a:xfrm>
            <a:off x="323528" y="1828800"/>
            <a:ext cx="8568952" cy="418576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ctr" rtl="0" eaLnBrk="1" fontAlgn="base" hangingPunct="1">
              <a:spcBef>
                <a:spcPct val="0"/>
              </a:spcBef>
              <a:spcAft>
                <a:spcPct val="0"/>
              </a:spcAft>
              <a:defRPr sz="6000" b="0" kern="1200" cap="none">
                <a:solidFill>
                  <a:schemeClr val="bg1"/>
                </a:solidFill>
                <a:latin typeface="+mj-lt"/>
                <a:ea typeface="ＭＳ Ｐゴシック" pitchFamily="-65" charset="-128"/>
                <a:cs typeface="ＭＳ Ｐゴシック" charset="-128"/>
              </a:defRPr>
            </a:lvl1pPr>
            <a:lvl2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2pPr>
            <a:lvl3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3pPr>
            <a:lvl4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4pPr>
            <a:lvl5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5pPr>
            <a:lvl6pPr marL="4572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6pPr>
            <a:lvl7pPr marL="9144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7pPr>
            <a:lvl8pPr marL="13716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8pPr>
            <a:lvl9pPr marL="18288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9pPr>
          </a:lstStyle>
          <a:p>
            <a:pPr algn="just" rtl="0"/>
            <a:r>
              <a:rPr lang="en-US" sz="3200" dirty="0" smtClean="0"/>
              <a:t>Not at all.</a:t>
            </a:r>
          </a:p>
          <a:p>
            <a:pPr marL="342900" indent="-342900" algn="just">
              <a:buFont typeface="Arial" pitchFamily="34" charset="0"/>
              <a:buChar char="•"/>
            </a:pPr>
            <a:r>
              <a:rPr lang="en-US" sz="2400" b="1" dirty="0" smtClean="0">
                <a:solidFill>
                  <a:srgbClr val="FFC000"/>
                </a:solidFill>
              </a:rPr>
              <a:t>Communication </a:t>
            </a:r>
            <a:r>
              <a:rPr lang="en-US" sz="2400" b="1" dirty="0">
                <a:solidFill>
                  <a:srgbClr val="FFC000"/>
                </a:solidFill>
              </a:rPr>
              <a:t>of research results through publication in a scholarly journal is </a:t>
            </a:r>
            <a:r>
              <a:rPr lang="en-US" sz="2400" b="1" dirty="0" smtClean="0">
                <a:solidFill>
                  <a:srgbClr val="FFC000"/>
                </a:solidFill>
              </a:rPr>
              <a:t>an essential </a:t>
            </a:r>
            <a:r>
              <a:rPr lang="en-US" sz="2400" b="1" dirty="0">
                <a:solidFill>
                  <a:srgbClr val="FFC000"/>
                </a:solidFill>
              </a:rPr>
              <a:t>and intrinsic component of science. </a:t>
            </a:r>
            <a:endParaRPr lang="en-US" sz="2400" b="1" dirty="0" smtClean="0">
              <a:solidFill>
                <a:srgbClr val="FFC000"/>
              </a:solidFill>
            </a:endParaRPr>
          </a:p>
          <a:p>
            <a:pPr marL="342900" indent="-342900" algn="just">
              <a:buFont typeface="Arial" pitchFamily="34" charset="0"/>
              <a:buChar char="•"/>
            </a:pPr>
            <a:r>
              <a:rPr lang="en-US" sz="2400" b="1" dirty="0" smtClean="0"/>
              <a:t>As researchers, we </a:t>
            </a:r>
            <a:r>
              <a:rPr lang="en-US" sz="2400" b="1" dirty="0"/>
              <a:t>need to communicate not only to peers but also </a:t>
            </a:r>
            <a:r>
              <a:rPr lang="en-US" sz="2400" b="1" dirty="0" smtClean="0"/>
              <a:t>to laypersons </a:t>
            </a:r>
            <a:r>
              <a:rPr lang="en-US" sz="2400" b="1" dirty="0"/>
              <a:t>and media. </a:t>
            </a:r>
            <a:endParaRPr lang="en-US" sz="2400" b="1" dirty="0" smtClean="0"/>
          </a:p>
          <a:p>
            <a:pPr marL="342900" indent="-342900" algn="just">
              <a:buFont typeface="Arial" pitchFamily="34" charset="0"/>
              <a:buChar char="•"/>
            </a:pPr>
            <a:r>
              <a:rPr lang="en-US" sz="2400" b="1" dirty="0" smtClean="0">
                <a:solidFill>
                  <a:srgbClr val="25F1FB"/>
                </a:solidFill>
              </a:rPr>
              <a:t>Thus </a:t>
            </a:r>
            <a:r>
              <a:rPr lang="en-US" sz="2400" b="1" dirty="0">
                <a:solidFill>
                  <a:srgbClr val="25F1FB"/>
                </a:solidFill>
              </a:rPr>
              <a:t>there arises a need to be more proficient in the </a:t>
            </a:r>
            <a:r>
              <a:rPr lang="en-US" sz="2400" b="1" dirty="0" smtClean="0">
                <a:solidFill>
                  <a:srgbClr val="25F1FB"/>
                </a:solidFill>
              </a:rPr>
              <a:t>field of </a:t>
            </a:r>
            <a:r>
              <a:rPr lang="en-US" sz="2400" b="1" dirty="0">
                <a:solidFill>
                  <a:srgbClr val="25F1FB"/>
                </a:solidFill>
              </a:rPr>
              <a:t>communication</a:t>
            </a:r>
            <a:r>
              <a:rPr lang="en-US" sz="2400" b="1" dirty="0" smtClean="0">
                <a:solidFill>
                  <a:srgbClr val="25F1FB"/>
                </a:solidFill>
              </a:rPr>
              <a:t>.</a:t>
            </a:r>
          </a:p>
          <a:p>
            <a:pPr marL="342900" indent="-342900" algn="just">
              <a:buFont typeface="Arial" pitchFamily="34" charset="0"/>
              <a:buChar char="•"/>
            </a:pPr>
            <a:r>
              <a:rPr lang="en-US" sz="2400" b="1" dirty="0" smtClean="0">
                <a:solidFill>
                  <a:srgbClr val="FFFF00"/>
                </a:solidFill>
              </a:rPr>
              <a:t>Written </a:t>
            </a:r>
            <a:r>
              <a:rPr lang="en-US" sz="2400" b="1" dirty="0">
                <a:solidFill>
                  <a:srgbClr val="FFFF00"/>
                </a:solidFill>
              </a:rPr>
              <a:t>communication is more difficult to </a:t>
            </a:r>
            <a:r>
              <a:rPr lang="en-US" sz="2400" b="1" dirty="0" smtClean="0">
                <a:solidFill>
                  <a:srgbClr val="FFFF00"/>
                </a:solidFill>
              </a:rPr>
              <a:t>learn. </a:t>
            </a:r>
          </a:p>
          <a:p>
            <a:pPr marL="342900" indent="-342900" algn="just">
              <a:buFont typeface="Arial" pitchFamily="34" charset="0"/>
              <a:buChar char="•"/>
            </a:pPr>
            <a:r>
              <a:rPr lang="en-US" sz="2400" b="1" dirty="0" smtClean="0">
                <a:solidFill>
                  <a:schemeClr val="accent6">
                    <a:lumMod val="20000"/>
                    <a:lumOff val="80000"/>
                  </a:schemeClr>
                </a:solidFill>
              </a:rPr>
              <a:t>The </a:t>
            </a:r>
            <a:r>
              <a:rPr lang="en-US" sz="2400" b="1" dirty="0">
                <a:solidFill>
                  <a:schemeClr val="accent6">
                    <a:lumMod val="20000"/>
                    <a:lumOff val="80000"/>
                  </a:schemeClr>
                </a:solidFill>
              </a:rPr>
              <a:t>ultimate proof that one has arrived in the field of science lies </a:t>
            </a:r>
            <a:r>
              <a:rPr lang="en-US" sz="2400" b="1" dirty="0" smtClean="0">
                <a:solidFill>
                  <a:schemeClr val="accent6">
                    <a:lumMod val="20000"/>
                    <a:lumOff val="80000"/>
                  </a:schemeClr>
                </a:solidFill>
              </a:rPr>
              <a:t>in one’s </a:t>
            </a:r>
            <a:r>
              <a:rPr lang="en-US" sz="2400" b="1" dirty="0">
                <a:solidFill>
                  <a:schemeClr val="accent6">
                    <a:lumMod val="20000"/>
                    <a:lumOff val="80000"/>
                  </a:schemeClr>
                </a:solidFill>
              </a:rPr>
              <a:t>success in written communication.</a:t>
            </a:r>
            <a:endParaRPr lang="en-US" sz="2400" b="1" dirty="0" smtClean="0">
              <a:solidFill>
                <a:schemeClr val="accent6">
                  <a:lumMod val="20000"/>
                  <a:lumOff val="80000"/>
                </a:schemeClr>
              </a:solidFill>
            </a:endParaRPr>
          </a:p>
        </p:txBody>
      </p:sp>
      <p:sp>
        <p:nvSpPr>
          <p:cNvPr id="3" name="Slide Number Placeholder 2"/>
          <p:cNvSpPr>
            <a:spLocks noGrp="1"/>
          </p:cNvSpPr>
          <p:nvPr>
            <p:ph type="sldNum" sz="quarter" idx="12"/>
          </p:nvPr>
        </p:nvSpPr>
        <p:spPr/>
        <p:txBody>
          <a:bodyPr/>
          <a:lstStyle/>
          <a:p>
            <a:r>
              <a:rPr lang="en-US" dirty="0" smtClean="0"/>
              <a:t>1.</a:t>
            </a:r>
            <a:fld id="{6A1D1594-49AD-4B7E-A8FE-3BE16CAF1E7F}" type="slidenum">
              <a:rPr lang="en-US" smtClean="0"/>
              <a:t>8</a:t>
            </a:fld>
            <a:endParaRPr lang="en-US" dirty="0"/>
          </a:p>
        </p:txBody>
      </p:sp>
    </p:spTree>
    <p:extLst>
      <p:ext uri="{BB962C8B-B14F-4D97-AF65-F5344CB8AC3E}">
        <p14:creationId xmlns:p14="http://schemas.microsoft.com/office/powerpoint/2010/main" val="9511999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ng abstract crop 1.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4" descr="Kisr Logo wight.tif"/>
          <p:cNvPicPr>
            <a:picLocks noChangeAspect="1"/>
          </p:cNvPicPr>
          <p:nvPr/>
        </p:nvPicPr>
        <p:blipFill>
          <a:blip r:embed="rId3"/>
          <a:srcRect/>
          <a:stretch>
            <a:fillRect/>
          </a:stretch>
        </p:blipFill>
        <p:spPr bwMode="auto">
          <a:xfrm>
            <a:off x="7380288" y="333375"/>
            <a:ext cx="1217612" cy="395288"/>
          </a:xfrm>
          <a:prstGeom prst="rect">
            <a:avLst/>
          </a:prstGeom>
          <a:noFill/>
          <a:ln w="9525">
            <a:noFill/>
            <a:miter lim="800000"/>
            <a:headEnd/>
            <a:tailEnd/>
          </a:ln>
        </p:spPr>
      </p:pic>
      <p:sp>
        <p:nvSpPr>
          <p:cNvPr id="6" name="Title 1"/>
          <p:cNvSpPr>
            <a:spLocks noGrp="1"/>
          </p:cNvSpPr>
          <p:nvPr>
            <p:ph type="title"/>
          </p:nvPr>
        </p:nvSpPr>
        <p:spPr>
          <a:xfrm>
            <a:off x="323528" y="764704"/>
            <a:ext cx="8568952" cy="1231106"/>
          </a:xfrm>
          <a:prstGeom prst="rect">
            <a:avLst/>
          </a:prstGeom>
        </p:spPr>
        <p:txBody>
          <a:bodyPr>
            <a:noAutofit/>
          </a:bodyPr>
          <a:lstStyle>
            <a:lvl1pPr algn="ctr">
              <a:defRPr sz="4000" b="0" cap="none">
                <a:solidFill>
                  <a:srgbClr val="FFFF00"/>
                </a:solidFill>
              </a:defRPr>
            </a:lvl1pPr>
          </a:lstStyle>
          <a:p>
            <a:pPr algn="just"/>
            <a:r>
              <a:rPr lang="en-US" sz="4400" dirty="0" smtClean="0"/>
              <a:t>Why it is not easy to publish in Journals with High impact factors?  </a:t>
            </a:r>
            <a:endParaRPr lang="en-GB" sz="4400" dirty="0"/>
          </a:p>
        </p:txBody>
      </p:sp>
      <p:sp>
        <p:nvSpPr>
          <p:cNvPr id="7" name="Title 1"/>
          <p:cNvSpPr txBox="1">
            <a:spLocks/>
          </p:cNvSpPr>
          <p:nvPr/>
        </p:nvSpPr>
        <p:spPr bwMode="auto">
          <a:xfrm>
            <a:off x="323528" y="2420888"/>
            <a:ext cx="8568952" cy="295465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ctr" rtl="0" eaLnBrk="1" fontAlgn="base" hangingPunct="1">
              <a:spcBef>
                <a:spcPct val="0"/>
              </a:spcBef>
              <a:spcAft>
                <a:spcPct val="0"/>
              </a:spcAft>
              <a:defRPr sz="6000" b="0" kern="1200" cap="none">
                <a:solidFill>
                  <a:schemeClr val="bg1"/>
                </a:solidFill>
                <a:latin typeface="+mj-lt"/>
                <a:ea typeface="ＭＳ Ｐゴシック" pitchFamily="-65" charset="-128"/>
                <a:cs typeface="ＭＳ Ｐゴシック" charset="-128"/>
              </a:defRPr>
            </a:lvl1pPr>
            <a:lvl2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2pPr>
            <a:lvl3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3pPr>
            <a:lvl4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4pPr>
            <a:lvl5pPr algn="l" rtl="0" eaLnBrk="1" fontAlgn="base" hangingPunct="1">
              <a:spcBef>
                <a:spcPct val="0"/>
              </a:spcBef>
              <a:spcAft>
                <a:spcPct val="0"/>
              </a:spcAft>
              <a:defRPr sz="2400">
                <a:solidFill>
                  <a:schemeClr val="tx2"/>
                </a:solidFill>
                <a:latin typeface="Trebuchet MS" pitchFamily="34" charset="0"/>
                <a:ea typeface="ＭＳ Ｐゴシック" pitchFamily="-65" charset="-128"/>
                <a:cs typeface="ＭＳ Ｐゴシック" charset="-128"/>
              </a:defRPr>
            </a:lvl5pPr>
            <a:lvl6pPr marL="4572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6pPr>
            <a:lvl7pPr marL="9144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7pPr>
            <a:lvl8pPr marL="13716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8pPr>
            <a:lvl9pPr marL="1828800" algn="l" rtl="0" eaLnBrk="1" fontAlgn="base" hangingPunct="1">
              <a:spcBef>
                <a:spcPct val="0"/>
              </a:spcBef>
              <a:spcAft>
                <a:spcPct val="0"/>
              </a:spcAft>
              <a:defRPr sz="2400">
                <a:solidFill>
                  <a:schemeClr val="tx2"/>
                </a:solidFill>
                <a:latin typeface="Trebuchet MS" pitchFamily="34" charset="0"/>
                <a:ea typeface="ＭＳ Ｐゴシック" pitchFamily="-65" charset="-128"/>
              </a:defRPr>
            </a:lvl9pPr>
          </a:lstStyle>
          <a:p>
            <a:pPr marL="457200" indent="-457200" algn="just" rtl="0">
              <a:buFont typeface="Arial" pitchFamily="34" charset="0"/>
              <a:buChar char="•"/>
            </a:pPr>
            <a:r>
              <a:rPr lang="en-US" sz="3200" dirty="0" smtClean="0"/>
              <a:t>Their</a:t>
            </a:r>
            <a:r>
              <a:rPr lang="en-US" sz="3200" baseline="0" dirty="0" smtClean="0"/>
              <a:t> expectations are very high.</a:t>
            </a:r>
          </a:p>
          <a:p>
            <a:pPr algn="just" rtl="0"/>
            <a:endParaRPr lang="en-US" sz="3200" baseline="0" dirty="0" smtClean="0"/>
          </a:p>
          <a:p>
            <a:pPr marL="457200" indent="-457200" algn="just" rtl="0">
              <a:buFont typeface="Arial" pitchFamily="34" charset="0"/>
              <a:buChar char="•"/>
            </a:pPr>
            <a:r>
              <a:rPr lang="en-US" sz="3200" baseline="0" dirty="0" smtClean="0">
                <a:solidFill>
                  <a:srgbClr val="9DF4FD"/>
                </a:solidFill>
              </a:rPr>
              <a:t>Reviewers review the papers for finding out the reasons for REJECTIONS.</a:t>
            </a:r>
          </a:p>
          <a:p>
            <a:pPr algn="just" rtl="0"/>
            <a:endParaRPr lang="en-US" sz="3200" baseline="0" dirty="0" smtClean="0"/>
          </a:p>
          <a:p>
            <a:pPr marL="457200" indent="-457200" algn="just" rtl="0">
              <a:buFont typeface="Arial" pitchFamily="34" charset="0"/>
              <a:buChar char="•"/>
            </a:pPr>
            <a:r>
              <a:rPr lang="en-US" sz="3200" baseline="0" dirty="0" smtClean="0">
                <a:solidFill>
                  <a:srgbClr val="F927A4"/>
                </a:solidFill>
              </a:rPr>
              <a:t>They will give hundreds of reasons for rejections.</a:t>
            </a:r>
            <a:endParaRPr lang="en-US" sz="3200" dirty="0" smtClean="0">
              <a:solidFill>
                <a:srgbClr val="F927A4"/>
              </a:solidFill>
            </a:endParaRPr>
          </a:p>
        </p:txBody>
      </p:sp>
      <p:sp>
        <p:nvSpPr>
          <p:cNvPr id="3" name="Slide Number Placeholder 2"/>
          <p:cNvSpPr>
            <a:spLocks noGrp="1"/>
          </p:cNvSpPr>
          <p:nvPr>
            <p:ph type="sldNum" sz="quarter" idx="12"/>
          </p:nvPr>
        </p:nvSpPr>
        <p:spPr/>
        <p:txBody>
          <a:bodyPr/>
          <a:lstStyle/>
          <a:p>
            <a:r>
              <a:rPr lang="en-US" dirty="0" smtClean="0"/>
              <a:t>1.</a:t>
            </a:r>
            <a:fld id="{6A1D1594-49AD-4B7E-A8FE-3BE16CAF1E7F}" type="slidenum">
              <a:rPr lang="en-US" smtClean="0"/>
              <a:t>9</a:t>
            </a:fld>
            <a:endParaRPr lang="en-US" dirty="0"/>
          </a:p>
        </p:txBody>
      </p:sp>
    </p:spTree>
    <p:extLst>
      <p:ext uri="{BB962C8B-B14F-4D97-AF65-F5344CB8AC3E}">
        <p14:creationId xmlns:p14="http://schemas.microsoft.com/office/powerpoint/2010/main" val="38663297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3187</TotalTime>
  <Words>1705</Words>
  <Application>Microsoft Office PowerPoint</Application>
  <PresentationFormat>On-screen Show (4:3)</PresentationFormat>
  <Paragraphs>277</Paragraphs>
  <Slides>49</Slides>
  <Notes>1</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CHALLENGES IN SCIENTIFIC PUBLICATION IN HIGH QUALITY JOURNALS</vt:lpstr>
      <vt:lpstr>Why to publish our scientific works in Reputed Journals?</vt:lpstr>
      <vt:lpstr>Why to publish our scientific works in Reputed Journals? (Contd..)</vt:lpstr>
      <vt:lpstr>Why to publish our scientific works in Reputed Journals? (Contd..) </vt:lpstr>
      <vt:lpstr>     1.  Happy when your work appears in a reputed  Journal 2.  Feel pleased when someone tells you that they read your      article and felt it is useful for him/her work 3.  Feel happy when someone from somewhere asks you a      copy of your article 4.  Feel proud when you see your paper is cited by       someone in his/her article 5.  Fell delighted when someone comes to you (say in a       conference) and ask you “You are so and so and that       particular nice and useful paper is yours”           </vt:lpstr>
      <vt:lpstr>     1. Is the paper worth writing? 2. What do I have to say (or) what is the message of the      paper? 3. Is it worth saying (or) What is the new result or contribution      that you want to describe? 4. What/Who is the audience for the message and What do     you want to convince people of? 5. What is the right format for the message? 6. Where should I publish the message? 7. What are the requirements so that my paper is       published?            </vt:lpstr>
      <vt:lpstr>Where do we want to publish?  </vt:lpstr>
      <vt:lpstr>Is it easy to publish our research results in a reputed Journal?  </vt:lpstr>
      <vt:lpstr>Why it is not easy to publish in Journals with High impact factors?  </vt:lpstr>
      <vt:lpstr>PowerPoint Presentation</vt:lpstr>
      <vt:lpstr>How do we make sure the paper gets accepted for publication in a reputed journal?  </vt:lpstr>
      <vt:lpstr>How do we make sure the paper gets accepted for publication? (Contd…) </vt:lpstr>
      <vt:lpstr>How do we make sure the paper gets accepted for publication? (Contd…) </vt:lpstr>
      <vt:lpstr>PowerPoint Presentation</vt:lpstr>
      <vt:lpstr>PowerPoint Presentation</vt:lpstr>
      <vt:lpstr>PowerPoint Presentation</vt:lpstr>
      <vt:lpstr>Some possible reasons for paper rejection</vt:lpstr>
      <vt:lpstr>Some possible reasons for paper rejection (Contd…)</vt:lpstr>
      <vt:lpstr>Is the institute and geographical location of the work place  important?</vt:lpstr>
      <vt:lpstr>Is it true that a Scientifically impressive paper gets rejected because of poor language?</vt:lpstr>
      <vt:lpstr>Other items you have to keep in mind before submitting a paper for review</vt:lpstr>
      <vt:lpstr>Some important messages for the beginners</vt:lpstr>
      <vt:lpstr>Some important messages for the beginners (Contd…)</vt:lpstr>
      <vt:lpstr>What is that the Journal Editors  look for?</vt:lpstr>
      <vt:lpstr>A good quote</vt:lpstr>
      <vt:lpstr>How to improve the skill for article writing?</vt:lpstr>
      <vt:lpstr>Some KISR Researcher’s important Queries</vt:lpstr>
      <vt:lpstr>What to do?</vt:lpstr>
      <vt:lpstr>What to do? (Cont…)</vt:lpstr>
      <vt:lpstr>What to do? (Cont…)</vt:lpstr>
      <vt:lpstr>PowerPoint Presentation</vt:lpstr>
      <vt:lpstr>What to do? Communication skill</vt:lpstr>
      <vt:lpstr>If communication skill is not up to date</vt:lpstr>
      <vt:lpstr>Literature Review</vt:lpstr>
      <vt:lpstr>Right Journal</vt:lpstr>
      <vt:lpstr>Before submission</vt:lpstr>
      <vt:lpstr>What not to do?</vt:lpstr>
      <vt:lpstr>What not to do? (Contd..)</vt:lpstr>
      <vt:lpstr>The general material content of a journal paper</vt:lpstr>
      <vt:lpstr>The general material content of a journal paper (Contd…)</vt:lpstr>
      <vt:lpstr>Abstract </vt:lpstr>
      <vt:lpstr>Introduction Six important elements </vt:lpstr>
      <vt:lpstr>Basic tips for good Literature Review</vt:lpstr>
      <vt:lpstr>Challenges in the Literature Review</vt:lpstr>
      <vt:lpstr>Methodology</vt:lpstr>
      <vt:lpstr>PowerPoint Presentation</vt:lpstr>
      <vt:lpstr>PowerPoint Presentation</vt:lpstr>
      <vt:lpstr>PowerPoint Presentation</vt:lpstr>
      <vt:lpstr>PowerPoint Presentation</vt:lpstr>
    </vt:vector>
  </TitlesOfParts>
  <Company>Kuwait Institute for Scientific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Journal Paper Writing Technique</dc:title>
  <dc:creator>nsubram</dc:creator>
  <cp:lastModifiedBy>Shareefa Al-Freih</cp:lastModifiedBy>
  <cp:revision>132</cp:revision>
  <cp:lastPrinted>2015-05-03T09:27:42Z</cp:lastPrinted>
  <dcterms:created xsi:type="dcterms:W3CDTF">2014-10-12T12:30:26Z</dcterms:created>
  <dcterms:modified xsi:type="dcterms:W3CDTF">2020-02-16T07:35:09Z</dcterms:modified>
</cp:coreProperties>
</file>